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notesMasterIdLst>
    <p:notesMasterId r:id="rId35"/>
  </p:notesMasterIdLst>
  <p:sldIdLst>
    <p:sldId id="375" r:id="rId2"/>
    <p:sldId id="378" r:id="rId3"/>
    <p:sldId id="381" r:id="rId4"/>
    <p:sldId id="383" r:id="rId5"/>
    <p:sldId id="384" r:id="rId6"/>
    <p:sldId id="385" r:id="rId7"/>
    <p:sldId id="386" r:id="rId8"/>
    <p:sldId id="388" r:id="rId9"/>
    <p:sldId id="387" r:id="rId10"/>
    <p:sldId id="389" r:id="rId11"/>
    <p:sldId id="390" r:id="rId12"/>
    <p:sldId id="391" r:id="rId13"/>
    <p:sldId id="392" r:id="rId14"/>
    <p:sldId id="393" r:id="rId15"/>
    <p:sldId id="394" r:id="rId16"/>
    <p:sldId id="396" r:id="rId17"/>
    <p:sldId id="397" r:id="rId18"/>
    <p:sldId id="398" r:id="rId19"/>
    <p:sldId id="399" r:id="rId20"/>
    <p:sldId id="400" r:id="rId21"/>
    <p:sldId id="401" r:id="rId22"/>
    <p:sldId id="402" r:id="rId23"/>
    <p:sldId id="403" r:id="rId24"/>
    <p:sldId id="404" r:id="rId25"/>
    <p:sldId id="405" r:id="rId26"/>
    <p:sldId id="406" r:id="rId27"/>
    <p:sldId id="407" r:id="rId28"/>
    <p:sldId id="408" r:id="rId29"/>
    <p:sldId id="409" r:id="rId30"/>
    <p:sldId id="410" r:id="rId31"/>
    <p:sldId id="411" r:id="rId32"/>
    <p:sldId id="412" r:id="rId33"/>
    <p:sldId id="413" r:id="rId34"/>
  </p:sldIdLst>
  <p:sldSz cx="9144000" cy="5143500" type="screen16x9"/>
  <p:notesSz cx="6858000" cy="9144000"/>
  <p:embeddedFontLst>
    <p:embeddedFont>
      <p:font typeface="Roboto" panose="02000000000000000000" pitchFamily="2" charset="0"/>
      <p:regular r:id="rId36"/>
    </p:embeddedFont>
    <p:embeddedFont>
      <p:font typeface="Calibri" panose="020F0502020204030204" pitchFamily="34" charset="0"/>
      <p:regular r:id="rId37"/>
      <p:bold r:id="rId38"/>
      <p:italic r:id="rId39"/>
      <p:boldItalic r:id="rId40"/>
    </p:embeddedFont>
    <p:embeddedFont>
      <p:font typeface="Merriweather" panose="02060503050406030704" pitchFamily="18" charset="-52"/>
      <p:regular r:id="rId41"/>
    </p:embeddedFont>
  </p:embeddedFontLst>
  <p:defaultTextStyle>
    <a:defPPr>
      <a:defRPr lang="ru-RU"/>
    </a:defPPr>
    <a:lvl1pPr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Roboto" charset="0"/>
        <a:ea typeface="+mn-ea"/>
        <a:cs typeface="+mn-cs"/>
      </a:defRPr>
    </a:lvl1pPr>
    <a:lvl2pPr marL="342900" indent="114300"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Roboto" charset="0"/>
        <a:ea typeface="+mn-ea"/>
        <a:cs typeface="+mn-cs"/>
      </a:defRPr>
    </a:lvl2pPr>
    <a:lvl3pPr marL="685800" indent="228600"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Roboto" charset="0"/>
        <a:ea typeface="+mn-ea"/>
        <a:cs typeface="+mn-cs"/>
      </a:defRPr>
    </a:lvl3pPr>
    <a:lvl4pPr marL="1028700" indent="342900"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Roboto" charset="0"/>
        <a:ea typeface="+mn-ea"/>
        <a:cs typeface="+mn-cs"/>
      </a:defRPr>
    </a:lvl4pPr>
    <a:lvl5pPr marL="1371600" indent="457200"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Roboto" charset="0"/>
        <a:ea typeface="+mn-ea"/>
        <a:cs typeface="+mn-cs"/>
      </a:defRPr>
    </a:lvl5pPr>
    <a:lvl6pPr marL="2286000" algn="l" defTabSz="914400" rtl="0" eaLnBrk="1" latinLnBrk="0" hangingPunct="1">
      <a:defRPr sz="1300" kern="1200">
        <a:solidFill>
          <a:schemeClr val="tx1"/>
        </a:solidFill>
        <a:latin typeface="Roboto" charset="0"/>
        <a:ea typeface="+mn-ea"/>
        <a:cs typeface="+mn-cs"/>
      </a:defRPr>
    </a:lvl6pPr>
    <a:lvl7pPr marL="2743200" algn="l" defTabSz="914400" rtl="0" eaLnBrk="1" latinLnBrk="0" hangingPunct="1">
      <a:defRPr sz="1300" kern="1200">
        <a:solidFill>
          <a:schemeClr val="tx1"/>
        </a:solidFill>
        <a:latin typeface="Roboto" charset="0"/>
        <a:ea typeface="+mn-ea"/>
        <a:cs typeface="+mn-cs"/>
      </a:defRPr>
    </a:lvl7pPr>
    <a:lvl8pPr marL="3200400" algn="l" defTabSz="914400" rtl="0" eaLnBrk="1" latinLnBrk="0" hangingPunct="1">
      <a:defRPr sz="1300" kern="1200">
        <a:solidFill>
          <a:schemeClr val="tx1"/>
        </a:solidFill>
        <a:latin typeface="Roboto" charset="0"/>
        <a:ea typeface="+mn-ea"/>
        <a:cs typeface="+mn-cs"/>
      </a:defRPr>
    </a:lvl8pPr>
    <a:lvl9pPr marL="3657600" algn="l" defTabSz="914400" rtl="0" eaLnBrk="1" latinLnBrk="0" hangingPunct="1">
      <a:defRPr sz="1300" kern="1200">
        <a:solidFill>
          <a:schemeClr val="tx1"/>
        </a:solidFill>
        <a:latin typeface="Roboto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7">
          <p15:clr>
            <a:srgbClr val="A4A3A4"/>
          </p15:clr>
        </p15:guide>
        <p15:guide id="2" orient="horz" pos="3003">
          <p15:clr>
            <a:srgbClr val="A4A3A4"/>
          </p15:clr>
        </p15:guide>
        <p15:guide id="3" pos="5534">
          <p15:clr>
            <a:srgbClr val="A4A3A4"/>
          </p15:clr>
        </p15:guide>
        <p15:guide id="4" pos="2993">
          <p15:clr>
            <a:srgbClr val="A4A3A4"/>
          </p15:clr>
        </p15:guide>
        <p15:guide id="5" pos="2767">
          <p15:clr>
            <a:srgbClr val="A4A3A4"/>
          </p15:clr>
        </p15:guide>
        <p15:guide id="6" pos="226">
          <p15:clr>
            <a:srgbClr val="A4A3A4"/>
          </p15:clr>
        </p15:guide>
        <p15:guide id="7" pos="1837">
          <p15:clr>
            <a:srgbClr val="A4A3A4"/>
          </p15:clr>
        </p15:guide>
        <p15:guide id="8" pos="2064">
          <p15:clr>
            <a:srgbClr val="A4A3A4"/>
          </p15:clr>
        </p15:guide>
        <p15:guide id="9" pos="3674">
          <p15:clr>
            <a:srgbClr val="A4A3A4"/>
          </p15:clr>
        </p15:guide>
        <p15:guide id="10" pos="392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300A6"/>
    <a:srgbClr val="F2DE00"/>
    <a:srgbClr val="6E2B02"/>
    <a:srgbClr val="F2CA00"/>
    <a:srgbClr val="5720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3" autoAdjust="0"/>
    <p:restoredTop sz="90515" autoAdjust="0"/>
  </p:normalViewPr>
  <p:slideViewPr>
    <p:cSldViewPr snapToGrid="0">
      <p:cViewPr varScale="1">
        <p:scale>
          <a:sx n="103" d="100"/>
          <a:sy n="103" d="100"/>
        </p:scale>
        <p:origin x="902" y="67"/>
      </p:cViewPr>
      <p:guideLst>
        <p:guide orient="horz" pos="237"/>
        <p:guide orient="horz" pos="3003"/>
        <p:guide pos="5534"/>
        <p:guide pos="2993"/>
        <p:guide pos="2767"/>
        <p:guide pos="226"/>
        <p:guide pos="1837"/>
        <p:guide pos="2064"/>
        <p:guide pos="3674"/>
        <p:guide pos="392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6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2.fntdata"/><Relationship Id="rId40" Type="http://schemas.openxmlformats.org/officeDocument/2006/relationships/font" Target="fonts/font5.fntdata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5469198-3078-4E54-B569-F57F6DE6D211}" type="datetimeFigureOut">
              <a:rPr lang="ru-RU"/>
              <a:pPr>
                <a:defRPr/>
              </a:pPr>
              <a:t>03.09.2020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3E26FB3E-9D32-449E-8912-AF403075BFE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951580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70C2A8F-80B8-4812-954A-B09767871E23}" type="slidenum">
              <a:rPr lang="ru-RU" altLang="ru-RU" smtClean="0"/>
              <a:pPr/>
              <a:t>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850055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/>
          </a:p>
        </p:txBody>
      </p:sp>
      <p:sp>
        <p:nvSpPr>
          <p:cNvPr id="31748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568319C3-3291-4072-8CC0-6196BBD64688}" type="slidenum">
              <a:rPr lang="ru-RU" altLang="ru-RU" sz="1200">
                <a:latin typeface="Calibri" pitchFamily="34" charset="0"/>
              </a:rPr>
              <a:pPr algn="r" eaLnBrk="1" hangingPunct="1"/>
              <a:t>10</a:t>
            </a:fld>
            <a:endParaRPr lang="ru-RU" altLang="ru-RU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54641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/>
          </a:p>
        </p:txBody>
      </p:sp>
      <p:sp>
        <p:nvSpPr>
          <p:cNvPr id="31748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568319C3-3291-4072-8CC0-6196BBD64688}" type="slidenum">
              <a:rPr lang="ru-RU" altLang="ru-RU" sz="1200">
                <a:latin typeface="Calibri" pitchFamily="34" charset="0"/>
              </a:rPr>
              <a:pPr algn="r" eaLnBrk="1" hangingPunct="1"/>
              <a:t>11</a:t>
            </a:fld>
            <a:endParaRPr lang="ru-RU" altLang="ru-RU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86094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/>
          </a:p>
        </p:txBody>
      </p:sp>
      <p:sp>
        <p:nvSpPr>
          <p:cNvPr id="31748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568319C3-3291-4072-8CC0-6196BBD64688}" type="slidenum">
              <a:rPr lang="ru-RU" altLang="ru-RU" sz="1200">
                <a:latin typeface="Calibri" pitchFamily="34" charset="0"/>
              </a:rPr>
              <a:pPr algn="r" eaLnBrk="1" hangingPunct="1"/>
              <a:t>12</a:t>
            </a:fld>
            <a:endParaRPr lang="ru-RU" altLang="ru-RU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63287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/>
          </a:p>
        </p:txBody>
      </p:sp>
      <p:sp>
        <p:nvSpPr>
          <p:cNvPr id="31748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568319C3-3291-4072-8CC0-6196BBD64688}" type="slidenum">
              <a:rPr lang="ru-RU" altLang="ru-RU" sz="1200">
                <a:latin typeface="Calibri" pitchFamily="34" charset="0"/>
              </a:rPr>
              <a:pPr algn="r" eaLnBrk="1" hangingPunct="1"/>
              <a:t>13</a:t>
            </a:fld>
            <a:endParaRPr lang="ru-RU" altLang="ru-RU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37338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/>
          </a:p>
        </p:txBody>
      </p:sp>
      <p:sp>
        <p:nvSpPr>
          <p:cNvPr id="31748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568319C3-3291-4072-8CC0-6196BBD64688}" type="slidenum">
              <a:rPr lang="ru-RU" altLang="ru-RU" sz="1200">
                <a:latin typeface="Calibri" pitchFamily="34" charset="0"/>
              </a:rPr>
              <a:pPr algn="r" eaLnBrk="1" hangingPunct="1"/>
              <a:t>14</a:t>
            </a:fld>
            <a:endParaRPr lang="ru-RU" altLang="ru-RU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6042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/>
          </a:p>
        </p:txBody>
      </p:sp>
      <p:sp>
        <p:nvSpPr>
          <p:cNvPr id="31748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568319C3-3291-4072-8CC0-6196BBD64688}" type="slidenum">
              <a:rPr lang="ru-RU" altLang="ru-RU" sz="1200">
                <a:latin typeface="Calibri" pitchFamily="34" charset="0"/>
              </a:rPr>
              <a:pPr algn="r" eaLnBrk="1" hangingPunct="1"/>
              <a:t>15</a:t>
            </a:fld>
            <a:endParaRPr lang="ru-RU" altLang="ru-RU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60567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/>
          </a:p>
        </p:txBody>
      </p:sp>
      <p:sp>
        <p:nvSpPr>
          <p:cNvPr id="31748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568319C3-3291-4072-8CC0-6196BBD64688}" type="slidenum">
              <a:rPr lang="ru-RU" altLang="ru-RU" sz="1200">
                <a:latin typeface="Calibri" pitchFamily="34" charset="0"/>
              </a:rPr>
              <a:pPr algn="r" eaLnBrk="1" hangingPunct="1"/>
              <a:t>16</a:t>
            </a:fld>
            <a:endParaRPr lang="ru-RU" altLang="ru-RU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25953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/>
          </a:p>
        </p:txBody>
      </p:sp>
      <p:sp>
        <p:nvSpPr>
          <p:cNvPr id="31748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568319C3-3291-4072-8CC0-6196BBD64688}" type="slidenum">
              <a:rPr lang="ru-RU" altLang="ru-RU" sz="1200">
                <a:latin typeface="Calibri" pitchFamily="34" charset="0"/>
              </a:rPr>
              <a:pPr algn="r" eaLnBrk="1" hangingPunct="1"/>
              <a:t>17</a:t>
            </a:fld>
            <a:endParaRPr lang="ru-RU" altLang="ru-RU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899076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/>
          </a:p>
        </p:txBody>
      </p:sp>
      <p:sp>
        <p:nvSpPr>
          <p:cNvPr id="31748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568319C3-3291-4072-8CC0-6196BBD64688}" type="slidenum">
              <a:rPr lang="ru-RU" altLang="ru-RU" sz="1200">
                <a:latin typeface="Calibri" pitchFamily="34" charset="0"/>
              </a:rPr>
              <a:pPr algn="r" eaLnBrk="1" hangingPunct="1"/>
              <a:t>18</a:t>
            </a:fld>
            <a:endParaRPr lang="ru-RU" altLang="ru-RU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59661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/>
          </a:p>
        </p:txBody>
      </p:sp>
      <p:sp>
        <p:nvSpPr>
          <p:cNvPr id="31748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568319C3-3291-4072-8CC0-6196BBD64688}" type="slidenum">
              <a:rPr lang="ru-RU" altLang="ru-RU" sz="1200">
                <a:latin typeface="Calibri" pitchFamily="34" charset="0"/>
              </a:rPr>
              <a:pPr algn="r" eaLnBrk="1" hangingPunct="1"/>
              <a:t>19</a:t>
            </a:fld>
            <a:endParaRPr lang="ru-RU" altLang="ru-RU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32993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lvl="1"/>
            <a:endParaRPr lang="be-BY" altLang="ru-RU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EE1F1BB-2494-44FB-8604-DE0E0C0B7BBC}" type="slidenum">
              <a:rPr lang="ru-RU" altLang="ru-RU" smtClean="0"/>
              <a:pPr/>
              <a:t>2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83776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/>
          </a:p>
        </p:txBody>
      </p:sp>
      <p:sp>
        <p:nvSpPr>
          <p:cNvPr id="31748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568319C3-3291-4072-8CC0-6196BBD64688}" type="slidenum">
              <a:rPr lang="ru-RU" altLang="ru-RU" sz="1200">
                <a:latin typeface="Calibri" pitchFamily="34" charset="0"/>
              </a:rPr>
              <a:pPr algn="r" eaLnBrk="1" hangingPunct="1"/>
              <a:t>20</a:t>
            </a:fld>
            <a:endParaRPr lang="ru-RU" altLang="ru-RU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202956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/>
          </a:p>
        </p:txBody>
      </p:sp>
      <p:sp>
        <p:nvSpPr>
          <p:cNvPr id="31748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568319C3-3291-4072-8CC0-6196BBD64688}" type="slidenum">
              <a:rPr lang="ru-RU" altLang="ru-RU" sz="1200">
                <a:latin typeface="Calibri" pitchFamily="34" charset="0"/>
              </a:rPr>
              <a:pPr algn="r" eaLnBrk="1" hangingPunct="1"/>
              <a:t>21</a:t>
            </a:fld>
            <a:endParaRPr lang="ru-RU" altLang="ru-RU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642523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/>
          </a:p>
        </p:txBody>
      </p:sp>
      <p:sp>
        <p:nvSpPr>
          <p:cNvPr id="31748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568319C3-3291-4072-8CC0-6196BBD64688}" type="slidenum">
              <a:rPr lang="ru-RU" altLang="ru-RU" sz="1200">
                <a:latin typeface="Calibri" pitchFamily="34" charset="0"/>
              </a:rPr>
              <a:pPr algn="r" eaLnBrk="1" hangingPunct="1"/>
              <a:t>22</a:t>
            </a:fld>
            <a:endParaRPr lang="ru-RU" altLang="ru-RU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285564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/>
          </a:p>
        </p:txBody>
      </p:sp>
      <p:sp>
        <p:nvSpPr>
          <p:cNvPr id="31748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568319C3-3291-4072-8CC0-6196BBD64688}" type="slidenum">
              <a:rPr lang="ru-RU" altLang="ru-RU" sz="1200">
                <a:latin typeface="Calibri" pitchFamily="34" charset="0"/>
              </a:rPr>
              <a:pPr algn="r" eaLnBrk="1" hangingPunct="1"/>
              <a:t>23</a:t>
            </a:fld>
            <a:endParaRPr lang="ru-RU" altLang="ru-RU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889339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/>
          </a:p>
        </p:txBody>
      </p:sp>
      <p:sp>
        <p:nvSpPr>
          <p:cNvPr id="31748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568319C3-3291-4072-8CC0-6196BBD64688}" type="slidenum">
              <a:rPr lang="ru-RU" altLang="ru-RU" sz="1200">
                <a:latin typeface="Calibri" pitchFamily="34" charset="0"/>
              </a:rPr>
              <a:pPr algn="r" eaLnBrk="1" hangingPunct="1"/>
              <a:t>24</a:t>
            </a:fld>
            <a:endParaRPr lang="ru-RU" altLang="ru-RU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856061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/>
          </a:p>
        </p:txBody>
      </p:sp>
      <p:sp>
        <p:nvSpPr>
          <p:cNvPr id="31748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568319C3-3291-4072-8CC0-6196BBD64688}" type="slidenum">
              <a:rPr lang="ru-RU" altLang="ru-RU" sz="1200">
                <a:latin typeface="Calibri" pitchFamily="34" charset="0"/>
              </a:rPr>
              <a:pPr algn="r" eaLnBrk="1" hangingPunct="1"/>
              <a:t>25</a:t>
            </a:fld>
            <a:endParaRPr lang="ru-RU" altLang="ru-RU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127306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/>
          </a:p>
        </p:txBody>
      </p:sp>
      <p:sp>
        <p:nvSpPr>
          <p:cNvPr id="31748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568319C3-3291-4072-8CC0-6196BBD64688}" type="slidenum">
              <a:rPr lang="ru-RU" altLang="ru-RU" sz="1200">
                <a:latin typeface="Calibri" pitchFamily="34" charset="0"/>
              </a:rPr>
              <a:pPr algn="r" eaLnBrk="1" hangingPunct="1"/>
              <a:t>26</a:t>
            </a:fld>
            <a:endParaRPr lang="ru-RU" altLang="ru-RU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18399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/>
          </a:p>
        </p:txBody>
      </p:sp>
      <p:sp>
        <p:nvSpPr>
          <p:cNvPr id="31748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568319C3-3291-4072-8CC0-6196BBD64688}" type="slidenum">
              <a:rPr lang="ru-RU" altLang="ru-RU" sz="1200">
                <a:latin typeface="Calibri" pitchFamily="34" charset="0"/>
              </a:rPr>
              <a:pPr algn="r" eaLnBrk="1" hangingPunct="1"/>
              <a:t>27</a:t>
            </a:fld>
            <a:endParaRPr lang="ru-RU" altLang="ru-RU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991148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/>
          </a:p>
        </p:txBody>
      </p:sp>
      <p:sp>
        <p:nvSpPr>
          <p:cNvPr id="31748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568319C3-3291-4072-8CC0-6196BBD64688}" type="slidenum">
              <a:rPr lang="ru-RU" altLang="ru-RU" sz="1200">
                <a:latin typeface="Calibri" pitchFamily="34" charset="0"/>
              </a:rPr>
              <a:pPr algn="r" eaLnBrk="1" hangingPunct="1"/>
              <a:t>28</a:t>
            </a:fld>
            <a:endParaRPr lang="ru-RU" altLang="ru-RU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706751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/>
          </a:p>
        </p:txBody>
      </p:sp>
      <p:sp>
        <p:nvSpPr>
          <p:cNvPr id="31748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568319C3-3291-4072-8CC0-6196BBD64688}" type="slidenum">
              <a:rPr lang="ru-RU" altLang="ru-RU" sz="1200">
                <a:latin typeface="Calibri" pitchFamily="34" charset="0"/>
              </a:rPr>
              <a:pPr algn="r" eaLnBrk="1" hangingPunct="1"/>
              <a:t>29</a:t>
            </a:fld>
            <a:endParaRPr lang="ru-RU" altLang="ru-RU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40742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/>
          </a:p>
        </p:txBody>
      </p:sp>
      <p:sp>
        <p:nvSpPr>
          <p:cNvPr id="31748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568319C3-3291-4072-8CC0-6196BBD64688}" type="slidenum">
              <a:rPr lang="ru-RU" altLang="ru-RU" sz="1200">
                <a:latin typeface="Calibri" pitchFamily="34" charset="0"/>
              </a:rPr>
              <a:pPr algn="r" eaLnBrk="1" hangingPunct="1"/>
              <a:t>3</a:t>
            </a:fld>
            <a:endParaRPr lang="ru-RU" altLang="ru-RU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877897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/>
          </a:p>
        </p:txBody>
      </p:sp>
      <p:sp>
        <p:nvSpPr>
          <p:cNvPr id="31748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568319C3-3291-4072-8CC0-6196BBD64688}" type="slidenum">
              <a:rPr lang="ru-RU" altLang="ru-RU" sz="1200">
                <a:latin typeface="Calibri" pitchFamily="34" charset="0"/>
              </a:rPr>
              <a:pPr algn="r" eaLnBrk="1" hangingPunct="1"/>
              <a:t>30</a:t>
            </a:fld>
            <a:endParaRPr lang="ru-RU" altLang="ru-RU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665957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/>
          </a:p>
        </p:txBody>
      </p:sp>
      <p:sp>
        <p:nvSpPr>
          <p:cNvPr id="31748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568319C3-3291-4072-8CC0-6196BBD64688}" type="slidenum">
              <a:rPr lang="ru-RU" altLang="ru-RU" sz="1200">
                <a:latin typeface="Calibri" pitchFamily="34" charset="0"/>
              </a:rPr>
              <a:pPr algn="r" eaLnBrk="1" hangingPunct="1"/>
              <a:t>31</a:t>
            </a:fld>
            <a:endParaRPr lang="ru-RU" altLang="ru-RU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968487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/>
          </a:p>
        </p:txBody>
      </p:sp>
      <p:sp>
        <p:nvSpPr>
          <p:cNvPr id="31748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568319C3-3291-4072-8CC0-6196BBD64688}" type="slidenum">
              <a:rPr lang="ru-RU" altLang="ru-RU" sz="1200">
                <a:latin typeface="Calibri" pitchFamily="34" charset="0"/>
              </a:rPr>
              <a:pPr algn="r" eaLnBrk="1" hangingPunct="1"/>
              <a:t>32</a:t>
            </a:fld>
            <a:endParaRPr lang="ru-RU" altLang="ru-RU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691856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/>
          </a:p>
        </p:txBody>
      </p:sp>
      <p:sp>
        <p:nvSpPr>
          <p:cNvPr id="31748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568319C3-3291-4072-8CC0-6196BBD64688}" type="slidenum">
              <a:rPr lang="ru-RU" altLang="ru-RU" sz="1200">
                <a:latin typeface="Calibri" pitchFamily="34" charset="0"/>
              </a:rPr>
              <a:pPr algn="r" eaLnBrk="1" hangingPunct="1"/>
              <a:t>33</a:t>
            </a:fld>
            <a:endParaRPr lang="ru-RU" altLang="ru-RU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71502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/>
          </a:p>
        </p:txBody>
      </p:sp>
      <p:sp>
        <p:nvSpPr>
          <p:cNvPr id="31748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568319C3-3291-4072-8CC0-6196BBD64688}" type="slidenum">
              <a:rPr lang="ru-RU" altLang="ru-RU" sz="1200">
                <a:latin typeface="Calibri" pitchFamily="34" charset="0"/>
              </a:rPr>
              <a:pPr algn="r" eaLnBrk="1" hangingPunct="1"/>
              <a:t>4</a:t>
            </a:fld>
            <a:endParaRPr lang="ru-RU" altLang="ru-RU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6375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/>
          </a:p>
        </p:txBody>
      </p:sp>
      <p:sp>
        <p:nvSpPr>
          <p:cNvPr id="31748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568319C3-3291-4072-8CC0-6196BBD64688}" type="slidenum">
              <a:rPr lang="ru-RU" altLang="ru-RU" sz="1200">
                <a:latin typeface="Calibri" pitchFamily="34" charset="0"/>
              </a:rPr>
              <a:pPr algn="r" eaLnBrk="1" hangingPunct="1"/>
              <a:t>5</a:t>
            </a:fld>
            <a:endParaRPr lang="ru-RU" altLang="ru-RU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46821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/>
          </a:p>
        </p:txBody>
      </p:sp>
      <p:sp>
        <p:nvSpPr>
          <p:cNvPr id="31748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568319C3-3291-4072-8CC0-6196BBD64688}" type="slidenum">
              <a:rPr lang="ru-RU" altLang="ru-RU" sz="1200">
                <a:latin typeface="Calibri" pitchFamily="34" charset="0"/>
              </a:rPr>
              <a:pPr algn="r" eaLnBrk="1" hangingPunct="1"/>
              <a:t>6</a:t>
            </a:fld>
            <a:endParaRPr lang="ru-RU" altLang="ru-RU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6791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/>
          </a:p>
        </p:txBody>
      </p:sp>
      <p:sp>
        <p:nvSpPr>
          <p:cNvPr id="31748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568319C3-3291-4072-8CC0-6196BBD64688}" type="slidenum">
              <a:rPr lang="ru-RU" altLang="ru-RU" sz="1200">
                <a:latin typeface="Calibri" pitchFamily="34" charset="0"/>
              </a:rPr>
              <a:pPr algn="r" eaLnBrk="1" hangingPunct="1"/>
              <a:t>7</a:t>
            </a:fld>
            <a:endParaRPr lang="ru-RU" altLang="ru-RU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7370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/>
          </a:p>
        </p:txBody>
      </p:sp>
      <p:sp>
        <p:nvSpPr>
          <p:cNvPr id="31748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568319C3-3291-4072-8CC0-6196BBD64688}" type="slidenum">
              <a:rPr lang="ru-RU" altLang="ru-RU" sz="1200">
                <a:latin typeface="Calibri" pitchFamily="34" charset="0"/>
              </a:rPr>
              <a:pPr algn="r" eaLnBrk="1" hangingPunct="1"/>
              <a:t>8</a:t>
            </a:fld>
            <a:endParaRPr lang="ru-RU" altLang="ru-RU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75141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/>
          </a:p>
        </p:txBody>
      </p:sp>
      <p:sp>
        <p:nvSpPr>
          <p:cNvPr id="31748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568319C3-3291-4072-8CC0-6196BBD64688}" type="slidenum">
              <a:rPr lang="ru-RU" altLang="ru-RU" sz="1200">
                <a:latin typeface="Calibri" pitchFamily="34" charset="0"/>
              </a:rPr>
              <a:pPr algn="r" eaLnBrk="1" hangingPunct="1"/>
              <a:t>9</a:t>
            </a:fld>
            <a:endParaRPr lang="ru-RU" altLang="ru-RU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28075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5A11B3-5E92-42DB-967E-668BBE84AB2B}" type="datetimeFigureOut">
              <a:rPr lang="ru-RU"/>
              <a:pPr>
                <a:defRPr/>
              </a:pPr>
              <a:t>03.09.2020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9074B-5BFF-474D-86ED-54BC1A36BBA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5DDDF8-E456-42EE-ADCA-24C0D68432FA}" type="datetimeFigureOut">
              <a:rPr lang="ru-RU"/>
              <a:pPr>
                <a:defRPr/>
              </a:pPr>
              <a:t>03.09.2020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EB0114-743A-44DE-A76B-4FC8EE237EA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7289DB-0091-4DD5-A902-F7CB0061853E}" type="datetimeFigureOut">
              <a:rPr lang="ru-RU"/>
              <a:pPr>
                <a:defRPr/>
              </a:pPr>
              <a:t>03.09.2020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F8E641-EBC3-405B-B19C-1C8DFB6B155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C0BD5-CAA8-4083-8AA3-A4F0953F08AB}" type="datetimeFigureOut">
              <a:rPr lang="ru-RU"/>
              <a:pPr>
                <a:defRPr/>
              </a:pPr>
              <a:t>03.09.2020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5D4AE-4584-4005-9EA5-40F7955B8C5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F07F5-70AC-4782-B2A1-0AE4CC1A47F9}" type="datetimeFigureOut">
              <a:rPr lang="ru-RU"/>
              <a:pPr>
                <a:defRPr/>
              </a:pPr>
              <a:t>03.09.2020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9BB099-3D3C-4CFF-930F-5B757354FF1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980A58-56B7-4292-A809-82479864FA06}" type="datetimeFigureOut">
              <a:rPr lang="ru-RU"/>
              <a:pPr>
                <a:defRPr/>
              </a:pPr>
              <a:t>03.09.2020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6993A-60C3-4C50-A744-B7FB041509B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A52BD9-9F5D-4520-9DC4-A01775FCD3CD}" type="datetimeFigureOut">
              <a:rPr lang="ru-RU"/>
              <a:pPr>
                <a:defRPr/>
              </a:pPr>
              <a:t>03.09.2020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4D263-54FA-4B80-B7C3-5500ADBEC45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0E8A25-6D5C-4CBB-BB6D-7C41B05B358B}" type="datetimeFigureOut">
              <a:rPr lang="ru-RU"/>
              <a:pPr>
                <a:defRPr/>
              </a:pPr>
              <a:t>03.09.2020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88AB31-1A97-4D9E-8E07-F222AC42D02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769ED5-F546-41D6-B50B-092819E1BE38}" type="datetimeFigureOut">
              <a:rPr lang="ru-RU"/>
              <a:pPr>
                <a:defRPr/>
              </a:pPr>
              <a:t>03.09.2020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783993-EE2F-4A0C-86A8-4610FD3FC8C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1D0B60-F043-436B-B6C5-48A91C3552E5}" type="datetimeFigureOut">
              <a:rPr lang="ru-RU"/>
              <a:pPr>
                <a:defRPr/>
              </a:pPr>
              <a:t>03.09.2020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641D7A-625D-4AC0-AC8C-67F9F6D1C29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6DE03-F9FA-4A1B-98D6-418F0D1A01C8}" type="datetimeFigureOut">
              <a:rPr lang="ru-RU"/>
              <a:pPr>
                <a:defRPr/>
              </a:pPr>
              <a:t>03.09.2020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45DA02-7451-4363-BDAC-4318BEE6AC3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274638"/>
            <a:ext cx="7886700" cy="99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  <a:endParaRPr lang="en-US" altLang="ru-RU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370013"/>
            <a:ext cx="7886700" cy="326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F80372D-CA96-4462-9F70-522DC386CCB0}" type="datetimeFigureOut">
              <a:rPr lang="ru-RU"/>
              <a:pPr>
                <a:defRPr/>
              </a:pPr>
              <a:t>03.09.2020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898989"/>
                </a:solidFill>
                <a:latin typeface="Roboto" pitchFamily="2" charset="0"/>
              </a:defRPr>
            </a:lvl1pPr>
          </a:lstStyle>
          <a:p>
            <a:pPr>
              <a:defRPr/>
            </a:pPr>
            <a:fld id="{9BA67AC8-4836-4B75-8F97-93CF8357B0C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fade/>
  </p:transition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Merriweather" charset="-52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Merriweather" charset="-52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Merriweather" charset="-52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Merriweather" charset="-5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Merriweather" charset="-5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Merriweather" charset="-5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Merriweather" charset="-5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Merriweather" charset="-52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hyperlink" Target="https://videouroki.net/blog/" TargetMode="External"/><Relationship Id="rId3" Type="http://schemas.openxmlformats.org/officeDocument/2006/relationships/image" Target="../media/image2.jpeg"/><Relationship Id="rId7" Type="http://schemas.openxmlformats.org/officeDocument/2006/relationships/hyperlink" Target="https://www.instagram.com/multiurok/" TargetMode="External"/><Relationship Id="rId12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hyperlink" Target="https://vk.com/compedu_videouroki" TargetMode="External"/><Relationship Id="rId5" Type="http://schemas.openxmlformats.org/officeDocument/2006/relationships/hyperlink" Target="https://www.facebook.com/videouroki.net/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3.png"/><Relationship Id="rId9" Type="http://schemas.openxmlformats.org/officeDocument/2006/relationships/hyperlink" Target="https://ok.ru/videourokinet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videouroki.net/blog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videouroki.net/blog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videouroki.net/blog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videouroki.net/blog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videouroki.net/blog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videouroki.net/blog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videouroki.net/blog/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videouroki.net/blog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videouroki.net/blog/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videouroki.net/blog/" TargetMode="External"/><Relationship Id="rId5" Type="http://schemas.openxmlformats.org/officeDocument/2006/relationships/image" Target="../media/image12.jpeg"/><Relationship Id="rId4" Type="http://schemas.openxmlformats.org/officeDocument/2006/relationships/image" Target="../media/image1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videouroki.net/blog/" TargetMode="Externa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videouroki.net/blog/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videouroki.net/blog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videouroki.net/blog/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videouroki.net/blog/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videouroki.net/blog/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videouroki.net/blog/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videouroki.net/blog/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videouroki.net/blog/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videouroki.net/blog/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videouroki.net/blog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videouroki.net/blog/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videouroki.net/blog/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videouroki.net/blog/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videouroki.net/blog/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videouroki.net/blog/" TargetMode="External"/><Relationship Id="rId5" Type="http://schemas.openxmlformats.org/officeDocument/2006/relationships/image" Target="../media/image13.jpeg"/><Relationship Id="rId4" Type="http://schemas.openxmlformats.org/officeDocument/2006/relationships/image" Target="../media/image1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videouroki.net/blog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videouroki.net/blog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videouroki.net/blog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videouroki.net/blog/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videouroki.net/blog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videouroki.net/blo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hildren painting in art class Premium Photo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86" r="10889"/>
          <a:stretch/>
        </p:blipFill>
        <p:spPr bwMode="auto">
          <a:xfrm>
            <a:off x="5276769" y="1"/>
            <a:ext cx="3867232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Рисунок 1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27963" y="0"/>
            <a:ext cx="1316037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>
            <a:hlinkClick r:id="rId5"/>
            <a:extLst>
              <a:ext uri="{FF2B5EF4-FFF2-40B4-BE49-F238E27FC236}">
                <a16:creationId xmlns="" xmlns:a16="http://schemas.microsoft.com/office/drawing/2014/main" id="{ADBD22C7-B7DA-4B0A-AF04-5227057802E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155" y="4502025"/>
            <a:ext cx="270000" cy="270000"/>
          </a:xfrm>
          <a:prstGeom prst="rect">
            <a:avLst/>
          </a:prstGeom>
        </p:spPr>
      </p:pic>
      <p:pic>
        <p:nvPicPr>
          <p:cNvPr id="11" name="Рисунок 10">
            <a:hlinkClick r:id="rId7"/>
            <a:extLst>
              <a:ext uri="{FF2B5EF4-FFF2-40B4-BE49-F238E27FC236}">
                <a16:creationId xmlns="" xmlns:a16="http://schemas.microsoft.com/office/drawing/2014/main" id="{D02178B1-DC4F-4333-A717-C5C3610E52E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845" y="4504837"/>
            <a:ext cx="270000" cy="270000"/>
          </a:xfrm>
          <a:prstGeom prst="rect">
            <a:avLst/>
          </a:prstGeom>
        </p:spPr>
      </p:pic>
      <p:pic>
        <p:nvPicPr>
          <p:cNvPr id="12" name="Рисунок 11">
            <a:hlinkClick r:id="rId9"/>
            <a:extLst>
              <a:ext uri="{FF2B5EF4-FFF2-40B4-BE49-F238E27FC236}">
                <a16:creationId xmlns="" xmlns:a16="http://schemas.microsoft.com/office/drawing/2014/main" id="{A17E3374-E4DD-4C68-BC52-6C24E7101AC9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465" y="4502025"/>
            <a:ext cx="270000" cy="270000"/>
          </a:xfrm>
          <a:prstGeom prst="rect">
            <a:avLst/>
          </a:prstGeom>
        </p:spPr>
      </p:pic>
      <p:pic>
        <p:nvPicPr>
          <p:cNvPr id="13" name="Рисунок 12">
            <a:hlinkClick r:id="rId11"/>
            <a:extLst>
              <a:ext uri="{FF2B5EF4-FFF2-40B4-BE49-F238E27FC236}">
                <a16:creationId xmlns="" xmlns:a16="http://schemas.microsoft.com/office/drawing/2014/main" id="{78B44925-5266-46AE-BF61-24EE9A889544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75" y="4502025"/>
            <a:ext cx="270000" cy="270000"/>
          </a:xfrm>
          <a:prstGeom prst="rect">
            <a:avLst/>
          </a:prstGeom>
        </p:spPr>
      </p:pic>
      <p:grpSp>
        <p:nvGrpSpPr>
          <p:cNvPr id="3" name="Группа 2"/>
          <p:cNvGrpSpPr/>
          <p:nvPr/>
        </p:nvGrpSpPr>
        <p:grpSpPr>
          <a:xfrm>
            <a:off x="358775" y="466726"/>
            <a:ext cx="4392613" cy="3557466"/>
            <a:chOff x="358775" y="419101"/>
            <a:chExt cx="4392613" cy="3557466"/>
          </a:xfrm>
        </p:grpSpPr>
        <p:sp>
          <p:nvSpPr>
            <p:cNvPr id="5" name="TextBox 4"/>
            <p:cNvSpPr txBox="1"/>
            <p:nvPr/>
          </p:nvSpPr>
          <p:spPr bwMode="auto">
            <a:xfrm>
              <a:off x="358775" y="3699568"/>
              <a:ext cx="4392613" cy="276999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Стриков Дмитрий Александрович</a:t>
              </a:r>
            </a:p>
          </p:txBody>
        </p:sp>
        <p:sp>
          <p:nvSpPr>
            <p:cNvPr id="2055" name="TextBox 8"/>
            <p:cNvSpPr txBox="1">
              <a:spLocks noChangeArrowheads="1"/>
            </p:cNvSpPr>
            <p:nvPr/>
          </p:nvSpPr>
          <p:spPr bwMode="auto">
            <a:xfrm>
              <a:off x="358775" y="419101"/>
              <a:ext cx="4392613" cy="27699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eaLnBrk="1" hangingPunct="1"/>
              <a:r>
                <a:rPr lang="ru-RU" altLang="ru-RU" sz="3000" b="1" dirty="0" smtClean="0">
                  <a:solidFill>
                    <a:srgbClr val="5300A6"/>
                  </a:solidFill>
                  <a:latin typeface="Merriweather" pitchFamily="2" charset="-52"/>
                </a:rPr>
                <a:t>Арт-терапия: эффективный метод </a:t>
              </a:r>
              <a:r>
                <a:rPr lang="ru-RU" altLang="ru-RU" sz="3000" b="1" dirty="0">
                  <a:solidFill>
                    <a:srgbClr val="5300A6"/>
                  </a:solidFill>
                  <a:latin typeface="Merriweather" pitchFamily="2" charset="-52"/>
                </a:rPr>
                <a:t>диагностики и </a:t>
              </a:r>
              <a:r>
                <a:rPr lang="ru-RU" altLang="ru-RU" sz="3000" b="1" dirty="0" smtClean="0">
                  <a:solidFill>
                    <a:srgbClr val="5300A6"/>
                  </a:solidFill>
                  <a:latin typeface="Merriweather" pitchFamily="2" charset="-52"/>
                </a:rPr>
                <a:t>коррекции эмоционального состояния учащихся</a:t>
              </a:r>
              <a:endParaRPr lang="en-US" altLang="ru-RU" sz="3000" b="1" dirty="0">
                <a:solidFill>
                  <a:srgbClr val="5300A6"/>
                </a:solidFill>
                <a:latin typeface="Merriweather" pitchFamily="2" charset="-52"/>
              </a:endParaRPr>
            </a:p>
          </p:txBody>
        </p:sp>
        <p:cxnSp>
          <p:nvCxnSpPr>
            <p:cNvPr id="14" name="Прямая соединительная линия 13">
              <a:extLst>
                <a:ext uri="{FF2B5EF4-FFF2-40B4-BE49-F238E27FC236}">
                  <a16:creationId xmlns="" xmlns:a16="http://schemas.microsoft.com/office/drawing/2014/main" id="{B085F225-77E3-43E0-8488-B4E8DEF73DEA}"/>
                </a:ext>
              </a:extLst>
            </p:cNvPr>
            <p:cNvCxnSpPr>
              <a:cxnSpLocks/>
            </p:cNvCxnSpPr>
            <p:nvPr/>
          </p:nvCxnSpPr>
          <p:spPr>
            <a:xfrm>
              <a:off x="358775" y="3430041"/>
              <a:ext cx="4392613" cy="0"/>
            </a:xfrm>
            <a:prstGeom prst="line">
              <a:avLst/>
            </a:prstGeom>
            <a:ln w="19050" cap="rnd">
              <a:solidFill>
                <a:srgbClr val="5300A6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Прямоугольник 14">
            <a:hlinkClick r:id="rId13"/>
          </p:cNvPr>
          <p:cNvSpPr/>
          <p:nvPr/>
        </p:nvSpPr>
        <p:spPr>
          <a:xfrm>
            <a:off x="7827963" y="-3175"/>
            <a:ext cx="1316037" cy="28733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27963" y="0"/>
            <a:ext cx="1316037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Прямоугольник 7"/>
          <p:cNvSpPr>
            <a:spLocks noChangeArrowheads="1"/>
          </p:cNvSpPr>
          <p:nvPr/>
        </p:nvSpPr>
        <p:spPr bwMode="auto">
          <a:xfrm>
            <a:off x="358775" y="376238"/>
            <a:ext cx="57372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1" hangingPunct="1"/>
            <a:r>
              <a:rPr lang="ru-RU" altLang="ru-RU" sz="2400" dirty="0">
                <a:solidFill>
                  <a:srgbClr val="5300A6"/>
                </a:solidFill>
                <a:latin typeface="Merriweather" pitchFamily="2" charset="-52"/>
              </a:rPr>
              <a:t>Показания для арт-терапии</a:t>
            </a:r>
          </a:p>
        </p:txBody>
      </p:sp>
      <p:sp>
        <p:nvSpPr>
          <p:cNvPr id="9" name="Прямоугольник 14"/>
          <p:cNvSpPr>
            <a:spLocks noChangeArrowheads="1"/>
          </p:cNvSpPr>
          <p:nvPr/>
        </p:nvSpPr>
        <p:spPr bwMode="auto">
          <a:xfrm>
            <a:off x="358775" y="957104"/>
            <a:ext cx="4033838" cy="3200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lang="ru-RU" sz="1600" dirty="0"/>
              <a:t>Трудности эмоционального </a:t>
            </a:r>
            <a:r>
              <a:rPr lang="ru-RU" sz="1600" dirty="0" smtClean="0"/>
              <a:t>развития.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endParaRPr lang="ru-RU" sz="1600" dirty="0"/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ru-RU" sz="1600" dirty="0" smtClean="0"/>
              <a:t>Стресс</a:t>
            </a:r>
            <a:r>
              <a:rPr lang="ru-RU" sz="1600" dirty="0"/>
              <a:t>, депрессия, сниженное настроение, эмоциональная </a:t>
            </a:r>
            <a:r>
              <a:rPr lang="ru-RU" sz="1600" dirty="0" smtClean="0"/>
              <a:t>неустойчивость.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endParaRPr lang="ru-RU" sz="1600" dirty="0"/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ru-RU" sz="1600" dirty="0" smtClean="0"/>
              <a:t>Импульсивность </a:t>
            </a:r>
            <a:r>
              <a:rPr lang="ru-RU" sz="1600" dirty="0"/>
              <a:t>эмоциональных </a:t>
            </a:r>
            <a:r>
              <a:rPr lang="ru-RU" sz="1600" dirty="0" smtClean="0"/>
              <a:t>реакций.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endParaRPr lang="ru-RU" sz="1600" dirty="0"/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ru-RU" sz="1600" dirty="0" smtClean="0"/>
              <a:t>Переживание </a:t>
            </a:r>
            <a:r>
              <a:rPr lang="ru-RU" sz="1600" dirty="0"/>
              <a:t>эмоционального отвержения другими людьми, чувство одиночества,  межличностные </a:t>
            </a:r>
            <a:r>
              <a:rPr lang="ru-RU" sz="1600" dirty="0" smtClean="0"/>
              <a:t>конфликты.</a:t>
            </a:r>
          </a:p>
        </p:txBody>
      </p:sp>
      <p:sp>
        <p:nvSpPr>
          <p:cNvPr id="10" name="Прямоугольник 14"/>
          <p:cNvSpPr>
            <a:spLocks noChangeArrowheads="1"/>
          </p:cNvSpPr>
          <p:nvPr/>
        </p:nvSpPr>
        <p:spPr bwMode="auto">
          <a:xfrm>
            <a:off x="4751387" y="957104"/>
            <a:ext cx="4033838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lang="ru-RU" sz="1600" dirty="0"/>
              <a:t>Неудовлетворённость семейными отношениями, ревность, повышенная тревожность.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endParaRPr lang="ru-RU" sz="1600" dirty="0" smtClean="0"/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ru-RU" sz="1600" dirty="0" smtClean="0"/>
              <a:t>Страхи, фобии.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endParaRPr lang="ru-RU" sz="1600" dirty="0"/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ru-RU" sz="1600" dirty="0" smtClean="0"/>
              <a:t>Негативная </a:t>
            </a:r>
            <a:r>
              <a:rPr lang="ru-RU" sz="1600" dirty="0"/>
              <a:t>«Я-концепция», низкая самооценка.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endParaRPr lang="ru-RU" sz="1600" dirty="0"/>
          </a:p>
        </p:txBody>
      </p:sp>
      <p:sp>
        <p:nvSpPr>
          <p:cNvPr id="11" name="Прямоугольник 10">
            <a:hlinkClick r:id="rId4"/>
          </p:cNvPr>
          <p:cNvSpPr/>
          <p:nvPr/>
        </p:nvSpPr>
        <p:spPr>
          <a:xfrm>
            <a:off x="7827963" y="-3175"/>
            <a:ext cx="1316037" cy="28733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68398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27963" y="0"/>
            <a:ext cx="1316037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Прямоугольник 14"/>
          <p:cNvSpPr>
            <a:spLocks noChangeArrowheads="1"/>
          </p:cNvSpPr>
          <p:nvPr/>
        </p:nvSpPr>
        <p:spPr bwMode="auto">
          <a:xfrm>
            <a:off x="358775" y="866687"/>
            <a:ext cx="5473700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ru-RU" sz="1600" dirty="0"/>
              <a:t>Благодаря тому, что арт-терапия имеет многоуровневый терапевтический потенциал,</a:t>
            </a:r>
          </a:p>
          <a:p>
            <a:r>
              <a:rPr lang="ru-RU" sz="1600" dirty="0"/>
              <a:t>она подходит очень широкому кругу пациентов. В тех случаях, когда вербальная </a:t>
            </a:r>
            <a:r>
              <a:rPr lang="ru-RU" sz="1600" dirty="0" smtClean="0"/>
              <a:t>терапия бесполезна </a:t>
            </a:r>
            <a:r>
              <a:rPr lang="ru-RU" sz="1600" dirty="0"/>
              <a:t>или невозможна, арт-терапия становится незаменимой помощью</a:t>
            </a:r>
            <a:r>
              <a:rPr lang="ru-RU" sz="1600" dirty="0" smtClean="0"/>
              <a:t>.</a:t>
            </a:r>
          </a:p>
          <a:p>
            <a:endParaRPr lang="ru-RU" sz="1600" dirty="0"/>
          </a:p>
          <a:p>
            <a:r>
              <a:rPr lang="ru-RU" sz="1600" dirty="0"/>
              <a:t>Также полезна арт-терапия для детей с особенностями развития, такими как</a:t>
            </a:r>
            <a:r>
              <a:rPr lang="ru-RU" sz="1600" dirty="0" smtClean="0"/>
              <a:t>:</a:t>
            </a:r>
            <a:endParaRPr lang="ru-RU" sz="1600" dirty="0"/>
          </a:p>
        </p:txBody>
      </p:sp>
      <p:sp>
        <p:nvSpPr>
          <p:cNvPr id="9" name="Прямоугольник 7"/>
          <p:cNvSpPr>
            <a:spLocks noChangeArrowheads="1"/>
          </p:cNvSpPr>
          <p:nvPr/>
        </p:nvSpPr>
        <p:spPr bwMode="auto">
          <a:xfrm>
            <a:off x="358775" y="376238"/>
            <a:ext cx="57372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1" hangingPunct="1"/>
            <a:r>
              <a:rPr lang="ru-RU" altLang="ru-RU" sz="2400" dirty="0">
                <a:solidFill>
                  <a:srgbClr val="5300A6"/>
                </a:solidFill>
                <a:latin typeface="Merriweather" pitchFamily="2" charset="-52"/>
              </a:rPr>
              <a:t>Показания для арт-терапии</a:t>
            </a:r>
          </a:p>
        </p:txBody>
      </p:sp>
      <p:sp>
        <p:nvSpPr>
          <p:cNvPr id="10" name="Прямоугольник 14"/>
          <p:cNvSpPr>
            <a:spLocks noChangeArrowheads="1"/>
          </p:cNvSpPr>
          <p:nvPr/>
        </p:nvSpPr>
        <p:spPr bwMode="auto">
          <a:xfrm>
            <a:off x="358775" y="3216715"/>
            <a:ext cx="54737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/>
              <a:t>а</a:t>
            </a:r>
            <a:r>
              <a:rPr lang="ru-RU" sz="1600" dirty="0" smtClean="0"/>
              <a:t>утизм</a:t>
            </a:r>
            <a:r>
              <a:rPr lang="ru-RU" sz="1600" dirty="0"/>
              <a:t>;</a:t>
            </a:r>
            <a:endParaRPr lang="ru-RU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err="1"/>
              <a:t>г</a:t>
            </a:r>
            <a:r>
              <a:rPr lang="ru-RU" sz="1600" dirty="0" err="1" smtClean="0"/>
              <a:t>иперактивность</a:t>
            </a:r>
            <a:r>
              <a:rPr lang="ru-RU" sz="1600" dirty="0"/>
              <a:t>;</a:t>
            </a:r>
            <a:endParaRPr lang="ru-RU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/>
              <a:t>з</a:t>
            </a:r>
            <a:r>
              <a:rPr lang="ru-RU" sz="1600" dirty="0" smtClean="0"/>
              <a:t>адержка </a:t>
            </a:r>
            <a:r>
              <a:rPr lang="ru-RU" sz="1600" dirty="0"/>
              <a:t>психического и речевого развития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и другими.</a:t>
            </a:r>
            <a:endParaRPr lang="ru-RU" sz="1600" dirty="0"/>
          </a:p>
        </p:txBody>
      </p:sp>
      <p:sp>
        <p:nvSpPr>
          <p:cNvPr id="11" name="Прямоугольник 10">
            <a:hlinkClick r:id="rId4"/>
          </p:cNvPr>
          <p:cNvSpPr/>
          <p:nvPr/>
        </p:nvSpPr>
        <p:spPr>
          <a:xfrm>
            <a:off x="7827963" y="-3175"/>
            <a:ext cx="1316037" cy="28733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18119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27963" y="0"/>
            <a:ext cx="1316037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Прямоугольник 14"/>
          <p:cNvSpPr>
            <a:spLocks noChangeArrowheads="1"/>
          </p:cNvSpPr>
          <p:nvPr/>
        </p:nvSpPr>
        <p:spPr bwMode="auto">
          <a:xfrm>
            <a:off x="358775" y="978852"/>
            <a:ext cx="4033838" cy="196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ru-RU" sz="1600" dirty="0"/>
              <a:t>Здоровым детям, которые нуждаются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в </a:t>
            </a:r>
            <a:r>
              <a:rPr lang="ru-RU" sz="1600" dirty="0"/>
              <a:t>помощи психолога из-за своего </a:t>
            </a:r>
            <a:r>
              <a:rPr lang="ru-RU" sz="1600" dirty="0" smtClean="0"/>
              <a:t>эмоционального состояния</a:t>
            </a:r>
            <a:r>
              <a:rPr lang="ru-RU" sz="1600" dirty="0"/>
              <a:t>, страхов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и </a:t>
            </a:r>
            <a:r>
              <a:rPr lang="ru-RU" sz="1600" dirty="0"/>
              <a:t>других локальных неприятностей,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арт-терапия </a:t>
            </a:r>
            <a:r>
              <a:rPr lang="ru-RU" sz="1600" dirty="0"/>
              <a:t>помогает в </a:t>
            </a:r>
            <a:r>
              <a:rPr lang="ru-RU" sz="1600" dirty="0" smtClean="0"/>
              <a:t>качестве диагностического </a:t>
            </a:r>
            <a:r>
              <a:rPr lang="ru-RU" sz="1600" dirty="0"/>
              <a:t>и коррекционного инструмента, который не требует высокой </a:t>
            </a:r>
            <a:r>
              <a:rPr lang="ru-RU" sz="1600" dirty="0" smtClean="0"/>
              <a:t>речевой активности </a:t>
            </a:r>
            <a:r>
              <a:rPr lang="ru-RU" sz="1600" dirty="0"/>
              <a:t>ребёнка</a:t>
            </a:r>
            <a:r>
              <a:rPr lang="ru-RU" sz="1600" dirty="0" smtClean="0"/>
              <a:t>.</a:t>
            </a:r>
            <a:endParaRPr lang="ru-RU" sz="1600" dirty="0"/>
          </a:p>
        </p:txBody>
      </p:sp>
      <p:sp>
        <p:nvSpPr>
          <p:cNvPr id="9" name="Прямоугольник 7"/>
          <p:cNvSpPr>
            <a:spLocks noChangeArrowheads="1"/>
          </p:cNvSpPr>
          <p:nvPr/>
        </p:nvSpPr>
        <p:spPr bwMode="auto">
          <a:xfrm>
            <a:off x="358775" y="376238"/>
            <a:ext cx="57372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1" hangingPunct="1"/>
            <a:r>
              <a:rPr lang="ru-RU" altLang="ru-RU" sz="2400" dirty="0">
                <a:solidFill>
                  <a:srgbClr val="5300A6"/>
                </a:solidFill>
                <a:latin typeface="Merriweather" pitchFamily="2" charset="-52"/>
              </a:rPr>
              <a:t>Показания для арт-терапии</a:t>
            </a:r>
          </a:p>
        </p:txBody>
      </p:sp>
      <p:sp>
        <p:nvSpPr>
          <p:cNvPr id="10" name="Прямоугольник 14"/>
          <p:cNvSpPr>
            <a:spLocks noChangeArrowheads="1"/>
          </p:cNvSpPr>
          <p:nvPr/>
        </p:nvSpPr>
        <p:spPr bwMode="auto">
          <a:xfrm>
            <a:off x="4751387" y="978852"/>
            <a:ext cx="4033838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ru-RU" sz="1600" dirty="0" smtClean="0"/>
              <a:t>Среди </a:t>
            </a:r>
            <a:r>
              <a:rPr lang="ru-RU" sz="1600" dirty="0"/>
              <a:t>клинически здоровых людей тоже много тех, кому подходит арт-терапия, так как </a:t>
            </a:r>
            <a:r>
              <a:rPr lang="ru-RU" sz="1600" dirty="0" smtClean="0"/>
              <a:t>она даёт </a:t>
            </a:r>
            <a:r>
              <a:rPr lang="ru-RU" sz="1600" dirty="0"/>
              <a:t>возможность развиваться в личностном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и </a:t>
            </a:r>
            <a:r>
              <a:rPr lang="ru-RU" sz="1600" dirty="0"/>
              <a:t>в творческом смысле, помогает </a:t>
            </a:r>
            <a:r>
              <a:rPr lang="ru-RU" sz="1600" dirty="0" smtClean="0"/>
              <a:t>справиться со </a:t>
            </a:r>
            <a:r>
              <a:rPr lang="ru-RU" sz="1600" dirty="0"/>
              <a:t>стрессами, скорректировать неврозы и фобии, проработать семейные или </a:t>
            </a:r>
            <a:r>
              <a:rPr lang="ru-RU" sz="1600" dirty="0" smtClean="0"/>
              <a:t>детско-родительские </a:t>
            </a:r>
            <a:r>
              <a:rPr lang="ru-RU" sz="1600" dirty="0"/>
              <a:t>отношения.</a:t>
            </a:r>
          </a:p>
        </p:txBody>
      </p:sp>
      <p:sp>
        <p:nvSpPr>
          <p:cNvPr id="11" name="Прямоугольник 10">
            <a:hlinkClick r:id="rId4"/>
          </p:cNvPr>
          <p:cNvSpPr/>
          <p:nvPr/>
        </p:nvSpPr>
        <p:spPr>
          <a:xfrm>
            <a:off x="7827963" y="-3175"/>
            <a:ext cx="1316037" cy="28733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639473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27963" y="0"/>
            <a:ext cx="1316037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Прямоугольник 7"/>
          <p:cNvSpPr>
            <a:spLocks noChangeArrowheads="1"/>
          </p:cNvSpPr>
          <p:nvPr/>
        </p:nvSpPr>
        <p:spPr bwMode="auto">
          <a:xfrm>
            <a:off x="358775" y="329685"/>
            <a:ext cx="47112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ru-RU" altLang="ru-RU" sz="2400" dirty="0">
                <a:solidFill>
                  <a:srgbClr val="5300A6"/>
                </a:solidFill>
                <a:latin typeface="Merriweather" pitchFamily="2" charset="-52"/>
              </a:rPr>
              <a:t>Формы проведения занятий</a:t>
            </a:r>
          </a:p>
        </p:txBody>
      </p:sp>
      <p:sp>
        <p:nvSpPr>
          <p:cNvPr id="5124" name="Прямоугольник 14"/>
          <p:cNvSpPr>
            <a:spLocks noChangeArrowheads="1"/>
          </p:cNvSpPr>
          <p:nvPr/>
        </p:nvSpPr>
        <p:spPr bwMode="auto">
          <a:xfrm>
            <a:off x="358775" y="935230"/>
            <a:ext cx="54737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ru-RU" sz="1800" dirty="0">
                <a:latin typeface="+mj-lt"/>
              </a:rPr>
              <a:t>Индивидуальная </a:t>
            </a:r>
            <a:r>
              <a:rPr lang="ru-RU" sz="1800" dirty="0" smtClean="0">
                <a:latin typeface="+mj-lt"/>
              </a:rPr>
              <a:t>арт-терапия</a:t>
            </a:r>
            <a:endParaRPr lang="ru-RU" sz="1800" dirty="0">
              <a:latin typeface="+mj-lt"/>
            </a:endParaRPr>
          </a:p>
        </p:txBody>
      </p:sp>
      <p:sp>
        <p:nvSpPr>
          <p:cNvPr id="8" name="Прямоугольник 14"/>
          <p:cNvSpPr>
            <a:spLocks noChangeArrowheads="1"/>
          </p:cNvSpPr>
          <p:nvPr/>
        </p:nvSpPr>
        <p:spPr bwMode="auto">
          <a:xfrm>
            <a:off x="358775" y="1352445"/>
            <a:ext cx="5473700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ru-RU" sz="1400" dirty="0" smtClean="0"/>
              <a:t>Это </a:t>
            </a:r>
            <a:r>
              <a:rPr lang="ru-RU" sz="1400" dirty="0"/>
              <a:t>вариант индивидуальной психотерапии или психологической консультации, при </a:t>
            </a:r>
            <a:r>
              <a:rPr lang="ru-RU" sz="1400" dirty="0" smtClean="0"/>
              <a:t>котором клиент </a:t>
            </a:r>
            <a:r>
              <a:rPr lang="ru-RU" sz="1400" dirty="0"/>
              <a:t>занимается творчеством в присутствии специалиста. Это может быть рисунок </a:t>
            </a:r>
            <a:r>
              <a:rPr lang="ru-RU" sz="1400" dirty="0" smtClean="0"/>
              <a:t>на заданную </a:t>
            </a:r>
            <a:r>
              <a:rPr lang="ru-RU" sz="1400" dirty="0"/>
              <a:t>тему или в заданной технике, последовательное создание </a:t>
            </a:r>
            <a:r>
              <a:rPr lang="ru-RU" sz="1400" dirty="0" smtClean="0"/>
              <a:t>художественного образа </a:t>
            </a:r>
            <a:r>
              <a:rPr lang="ru-RU" sz="1400" dirty="0"/>
              <a:t>с сопроводительным рассказом (сказкой) или свободная </a:t>
            </a:r>
            <a:r>
              <a:rPr lang="ru-RU" sz="1400" dirty="0" smtClean="0"/>
              <a:t>спонтанная импровизация. Обычно </a:t>
            </a:r>
            <a:r>
              <a:rPr lang="ru-RU" sz="1400" dirty="0"/>
              <a:t>арт-терапевтическая сессия длится немного дольше (от 45 до 120 минут), и за это время клиент успевает погрузиться в состояние творческого потока, создать художественный образ и затем рассмотреть его вместе с терапевтом.</a:t>
            </a:r>
          </a:p>
        </p:txBody>
      </p:sp>
      <p:sp>
        <p:nvSpPr>
          <p:cNvPr id="9" name="Прямоугольник 8">
            <a:hlinkClick r:id="rId4"/>
          </p:cNvPr>
          <p:cNvSpPr/>
          <p:nvPr/>
        </p:nvSpPr>
        <p:spPr>
          <a:xfrm>
            <a:off x="7827963" y="-3175"/>
            <a:ext cx="1316037" cy="28733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87963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27963" y="0"/>
            <a:ext cx="1316037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Прямоугольник 14"/>
          <p:cNvSpPr>
            <a:spLocks noChangeArrowheads="1"/>
          </p:cNvSpPr>
          <p:nvPr/>
        </p:nvSpPr>
        <p:spPr bwMode="auto">
          <a:xfrm>
            <a:off x="358775" y="1356305"/>
            <a:ext cx="4033838" cy="3447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ru-RU" sz="1600" dirty="0" smtClean="0"/>
              <a:t>Это </a:t>
            </a:r>
            <a:r>
              <a:rPr lang="ru-RU" sz="1600" dirty="0"/>
              <a:t>психотерапевтическая группа, которая может проходить в двух различных форматах по организации процесса:</a:t>
            </a:r>
          </a:p>
          <a:p>
            <a:pPr marL="266700" indent="-266700">
              <a:buFont typeface="+mj-lt"/>
              <a:buAutoNum type="alphaLcPeriod"/>
            </a:pPr>
            <a:r>
              <a:rPr lang="ru-RU" sz="1400" dirty="0" smtClean="0"/>
              <a:t>Закрытый </a:t>
            </a:r>
            <a:r>
              <a:rPr lang="ru-RU" sz="1400" dirty="0"/>
              <a:t>формат, с постоянным составом </a:t>
            </a:r>
            <a:r>
              <a:rPr lang="ru-RU" sz="1400" dirty="0" smtClean="0"/>
              <a:t>участников.</a:t>
            </a:r>
            <a:endParaRPr lang="ru-RU" sz="1400" dirty="0"/>
          </a:p>
          <a:p>
            <a:pPr marL="266700" indent="-266700">
              <a:buFont typeface="+mj-lt"/>
              <a:buAutoNum type="alphaLcPeriod"/>
            </a:pPr>
            <a:r>
              <a:rPr lang="ru-RU" sz="1400" dirty="0"/>
              <a:t>Открытой формат, с возможностью принятия новых членов.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sz="1600" dirty="0"/>
          </a:p>
          <a:p>
            <a:r>
              <a:rPr lang="ru-RU" sz="1600" dirty="0"/>
              <a:t>По длительности различаются следующие виды арт-терапии:</a:t>
            </a:r>
          </a:p>
          <a:p>
            <a:pPr marL="266700" indent="-266700">
              <a:buFont typeface="+mj-lt"/>
              <a:buAutoNum type="alphaLcPeriod"/>
            </a:pPr>
            <a:r>
              <a:rPr lang="ru-RU" sz="1400" dirty="0"/>
              <a:t>Краткосрочная, от нескольких недель до нескольких месяцев.</a:t>
            </a:r>
          </a:p>
          <a:p>
            <a:pPr marL="266700" indent="-266700">
              <a:buFont typeface="+mj-lt"/>
              <a:buAutoNum type="alphaLcPeriod"/>
            </a:pPr>
            <a:r>
              <a:rPr lang="ru-RU" sz="1400" dirty="0"/>
              <a:t>Долгосрочная, длиной от одного до нескольких лет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sp>
        <p:nvSpPr>
          <p:cNvPr id="11" name="Прямоугольник 7"/>
          <p:cNvSpPr>
            <a:spLocks noChangeArrowheads="1"/>
          </p:cNvSpPr>
          <p:nvPr/>
        </p:nvSpPr>
        <p:spPr bwMode="auto">
          <a:xfrm>
            <a:off x="358775" y="329685"/>
            <a:ext cx="47112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ru-RU" altLang="ru-RU" sz="2400" dirty="0">
                <a:solidFill>
                  <a:srgbClr val="5300A6"/>
                </a:solidFill>
                <a:latin typeface="Merriweather" pitchFamily="2" charset="-52"/>
              </a:rPr>
              <a:t>Формы проведения занятий</a:t>
            </a:r>
          </a:p>
        </p:txBody>
      </p:sp>
      <p:sp>
        <p:nvSpPr>
          <p:cNvPr id="12" name="Прямоугольник 14"/>
          <p:cNvSpPr>
            <a:spLocks noChangeArrowheads="1"/>
          </p:cNvSpPr>
          <p:nvPr/>
        </p:nvSpPr>
        <p:spPr bwMode="auto">
          <a:xfrm>
            <a:off x="358775" y="935230"/>
            <a:ext cx="54737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ru-RU" sz="1800" dirty="0">
                <a:latin typeface="+mj-lt"/>
              </a:rPr>
              <a:t>Групповая арт-терапия</a:t>
            </a:r>
          </a:p>
        </p:txBody>
      </p:sp>
      <p:sp>
        <p:nvSpPr>
          <p:cNvPr id="13" name="Прямоугольник 14"/>
          <p:cNvSpPr>
            <a:spLocks noChangeArrowheads="1"/>
          </p:cNvSpPr>
          <p:nvPr/>
        </p:nvSpPr>
        <p:spPr bwMode="auto">
          <a:xfrm>
            <a:off x="4751388" y="1356305"/>
            <a:ext cx="403383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ru-RU" sz="1600" dirty="0" smtClean="0"/>
              <a:t>Групповая </a:t>
            </a:r>
            <a:r>
              <a:rPr lang="ru-RU" sz="1600" dirty="0"/>
              <a:t>арт-терапия осуществляется в свободно сформированных группах </a:t>
            </a:r>
            <a:r>
              <a:rPr lang="ru-RU" sz="1600" dirty="0" smtClean="0"/>
              <a:t>либо в </a:t>
            </a:r>
            <a:r>
              <a:rPr lang="ru-RU" sz="1600" dirty="0"/>
              <a:t>группах с определённым критерием:</a:t>
            </a:r>
          </a:p>
          <a:p>
            <a:pPr marL="266700" indent="-266700">
              <a:buFont typeface="Arial" panose="020B0604020202020204" pitchFamily="34" charset="0"/>
              <a:buChar char="•"/>
            </a:pPr>
            <a:r>
              <a:rPr lang="ru-RU" sz="1400" dirty="0"/>
              <a:t>по возрасту;</a:t>
            </a:r>
          </a:p>
          <a:p>
            <a:pPr marL="266700" indent="-266700">
              <a:buFont typeface="Arial" panose="020B0604020202020204" pitchFamily="34" charset="0"/>
              <a:buChar char="•"/>
            </a:pPr>
            <a:r>
              <a:rPr lang="ru-RU" sz="1400" dirty="0"/>
              <a:t>полу;</a:t>
            </a:r>
          </a:p>
          <a:p>
            <a:pPr marL="266700" indent="-266700">
              <a:buFont typeface="Arial" panose="020B0604020202020204" pitchFamily="34" charset="0"/>
              <a:buChar char="•"/>
            </a:pPr>
            <a:r>
              <a:rPr lang="ru-RU" sz="1400" dirty="0"/>
              <a:t>диагнозу и так далее.</a:t>
            </a:r>
          </a:p>
        </p:txBody>
      </p:sp>
      <p:sp>
        <p:nvSpPr>
          <p:cNvPr id="10" name="Прямоугольник 9">
            <a:hlinkClick r:id="rId4"/>
          </p:cNvPr>
          <p:cNvSpPr/>
          <p:nvPr/>
        </p:nvSpPr>
        <p:spPr>
          <a:xfrm>
            <a:off x="7827963" y="-3175"/>
            <a:ext cx="1316037" cy="28733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07059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27963" y="0"/>
            <a:ext cx="1316037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Прямоугольник 7"/>
          <p:cNvSpPr>
            <a:spLocks noChangeArrowheads="1"/>
          </p:cNvSpPr>
          <p:nvPr/>
        </p:nvSpPr>
        <p:spPr bwMode="auto">
          <a:xfrm>
            <a:off x="358775" y="329685"/>
            <a:ext cx="61087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1" hangingPunct="1"/>
            <a:r>
              <a:rPr lang="ru-RU" altLang="ru-RU" sz="2400" dirty="0">
                <a:solidFill>
                  <a:srgbClr val="5300A6"/>
                </a:solidFill>
                <a:latin typeface="Merriweather" pitchFamily="2" charset="-52"/>
              </a:rPr>
              <a:t>Виды и методы технологии</a:t>
            </a:r>
          </a:p>
        </p:txBody>
      </p:sp>
      <p:sp>
        <p:nvSpPr>
          <p:cNvPr id="5124" name="Прямоугольник 14"/>
          <p:cNvSpPr>
            <a:spLocks noChangeArrowheads="1"/>
          </p:cNvSpPr>
          <p:nvPr/>
        </p:nvSpPr>
        <p:spPr bwMode="auto">
          <a:xfrm>
            <a:off x="358775" y="874735"/>
            <a:ext cx="4033838" cy="3877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ru-RU" sz="1400" dirty="0"/>
              <a:t>Сегодня арт-терапия имеет множество видов 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и </a:t>
            </a:r>
            <a:r>
              <a:rPr lang="ru-RU" sz="1400" dirty="0"/>
              <a:t>подвидов, которые продолжают появляться</a:t>
            </a:r>
            <a:r>
              <a:rPr lang="ru-RU" sz="1400" dirty="0" smtClean="0"/>
              <a:t>:</a:t>
            </a:r>
          </a:p>
          <a:p>
            <a:endParaRPr lang="ru-RU" sz="1400" dirty="0"/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ru-RU" sz="1400" dirty="0" err="1"/>
              <a:t>Изотерапия</a:t>
            </a:r>
            <a:r>
              <a:rPr lang="ru-RU" sz="1400" dirty="0"/>
              <a:t> – лечение при помощи средств рисования, изобразительного искусства. Материалы для такой терапии – бумага, кисти, краски, реже – карандаши, ручки, мелки.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ru-RU" sz="1400" dirty="0"/>
              <a:t>Песочная терапия – занятия с использованием специально организованной песочницы. Кроме непосредственно ящика с песком в терапии используются маленькие фигурки, природные материалы и прочее.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ru-RU" sz="1400" dirty="0"/>
              <a:t>Библиотерапия – специальная работа 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с </a:t>
            </a:r>
            <a:r>
              <a:rPr lang="ru-RU" sz="1400" dirty="0"/>
              <a:t>текстом. Так, можно читать текст, выбирать и выписывать запомнившиеся слова, сочинять из них предложения и т. д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sp>
        <p:nvSpPr>
          <p:cNvPr id="8" name="Прямоугольник 14"/>
          <p:cNvSpPr>
            <a:spLocks noChangeArrowheads="1"/>
          </p:cNvSpPr>
          <p:nvPr/>
        </p:nvSpPr>
        <p:spPr bwMode="auto">
          <a:xfrm>
            <a:off x="4751387" y="874735"/>
            <a:ext cx="4033838" cy="215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lang="ru-RU" sz="1400" dirty="0" err="1" smtClean="0"/>
              <a:t>Сказкотерапия</a:t>
            </a:r>
            <a:r>
              <a:rPr lang="ru-RU" sz="1400" dirty="0" smtClean="0"/>
              <a:t> </a:t>
            </a:r>
            <a:r>
              <a:rPr lang="ru-RU" sz="1400" dirty="0"/>
              <a:t>– лечебное воздействие 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с </a:t>
            </a:r>
            <a:r>
              <a:rPr lang="ru-RU" sz="1400" dirty="0"/>
              <a:t>помощью терапевтической метафоры. Клиенты </a:t>
            </a:r>
            <a:r>
              <a:rPr lang="ru-RU" sz="1400" dirty="0" err="1"/>
              <a:t>сказкотерапевта</a:t>
            </a:r>
            <a:r>
              <a:rPr lang="ru-RU" sz="1400" dirty="0"/>
              <a:t> изучают готовые сказки, проигрывают их, меняют начало 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или </a:t>
            </a:r>
            <a:r>
              <a:rPr lang="ru-RU" sz="1400" dirty="0"/>
              <a:t>окончание, пишут свои сказки. 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ru-RU" sz="1400" dirty="0"/>
              <a:t>Арт-</a:t>
            </a:r>
            <a:r>
              <a:rPr lang="ru-RU" sz="1400" dirty="0" err="1"/>
              <a:t>синтезтерапия</a:t>
            </a:r>
            <a:r>
              <a:rPr lang="ru-RU" sz="1400" dirty="0"/>
              <a:t> (объединение живописи, стихосложения, </a:t>
            </a:r>
            <a:r>
              <a:rPr lang="ru-RU" sz="1400" dirty="0" err="1"/>
              <a:t>цвето</a:t>
            </a:r>
            <a:r>
              <a:rPr lang="ru-RU" sz="1400" dirty="0"/>
              <a:t>-, </a:t>
            </a:r>
            <a:r>
              <a:rPr lang="ru-RU" sz="1400" dirty="0" err="1"/>
              <a:t>маско</a:t>
            </a:r>
            <a:r>
              <a:rPr lang="ru-RU" sz="1400" dirty="0"/>
              <a:t>-, </a:t>
            </a:r>
            <a:r>
              <a:rPr lang="ru-RU" sz="1400" dirty="0" err="1"/>
              <a:t>мульт</a:t>
            </a:r>
            <a:r>
              <a:rPr lang="ru-RU" sz="1400" dirty="0"/>
              <a:t>- 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и </a:t>
            </a:r>
            <a:r>
              <a:rPr lang="ru-RU" sz="1400" dirty="0"/>
              <a:t>фототерапии, а также метода ассоциаций) 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и </a:t>
            </a:r>
            <a:r>
              <a:rPr lang="ru-RU" sz="1400" dirty="0"/>
              <a:t>другие.</a:t>
            </a:r>
          </a:p>
          <a:p>
            <a:endParaRPr lang="ru-RU" sz="1400" dirty="0"/>
          </a:p>
        </p:txBody>
      </p:sp>
      <p:sp>
        <p:nvSpPr>
          <p:cNvPr id="9" name="Прямоугольник 8">
            <a:hlinkClick r:id="rId4"/>
          </p:cNvPr>
          <p:cNvSpPr/>
          <p:nvPr/>
        </p:nvSpPr>
        <p:spPr>
          <a:xfrm>
            <a:off x="7827963" y="-3175"/>
            <a:ext cx="1316037" cy="28733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697246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27963" y="0"/>
            <a:ext cx="1316037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Прямоугольник 14"/>
          <p:cNvSpPr>
            <a:spLocks noChangeArrowheads="1"/>
          </p:cNvSpPr>
          <p:nvPr/>
        </p:nvSpPr>
        <p:spPr bwMode="auto">
          <a:xfrm>
            <a:off x="358775" y="900641"/>
            <a:ext cx="5473700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ru-RU" sz="1600" dirty="0"/>
              <a:t>Не обязательно выбирать один метод, многие из них прекрасно сочетаются друг с </a:t>
            </a:r>
            <a:r>
              <a:rPr lang="ru-RU" sz="1600" dirty="0" smtClean="0"/>
              <a:t>другом: можно </a:t>
            </a:r>
            <a:r>
              <a:rPr lang="ru-RU" sz="1600" dirty="0"/>
              <a:t>лепить под музыку, танцевать под музыку, рисовать и одновременно </a:t>
            </a:r>
            <a:r>
              <a:rPr lang="ru-RU" sz="1600" dirty="0" smtClean="0"/>
              <a:t>слушать лечебную </a:t>
            </a:r>
            <a:r>
              <a:rPr lang="ru-RU" sz="1600" dirty="0"/>
              <a:t>мамину сказку. Как комбинировать занятия, решать только взрослым.</a:t>
            </a:r>
          </a:p>
          <a:p>
            <a:endParaRPr lang="ru-RU" sz="1600" dirty="0"/>
          </a:p>
          <a:p>
            <a:r>
              <a:rPr lang="ru-RU" sz="1600" dirty="0"/>
              <a:t>Сегодня лечение искусством более чем доступно. Многие школы и детские сады </a:t>
            </a:r>
            <a:r>
              <a:rPr lang="ru-RU" sz="1600" dirty="0" smtClean="0"/>
              <a:t>принимают в </a:t>
            </a:r>
            <a:r>
              <a:rPr lang="ru-RU" sz="1600" dirty="0"/>
              <a:t>штат собственного арт-терапевта или психолога с соответствующими знаниями и опытом.</a:t>
            </a:r>
          </a:p>
          <a:p>
            <a:r>
              <a:rPr lang="ru-RU" sz="1600" dirty="0"/>
              <a:t>Если такой специалист есть, не стоит пренебрегать его советами, по </a:t>
            </a:r>
            <a:r>
              <a:rPr lang="ru-RU" sz="1600" dirty="0" smtClean="0"/>
              <a:t>возможности пусть ребёнок </a:t>
            </a:r>
            <a:r>
              <a:rPr lang="ru-RU" sz="1600" dirty="0"/>
              <a:t>посещает его.</a:t>
            </a:r>
          </a:p>
        </p:txBody>
      </p:sp>
      <p:sp>
        <p:nvSpPr>
          <p:cNvPr id="9" name="Прямоугольник 7"/>
          <p:cNvSpPr>
            <a:spLocks noChangeArrowheads="1"/>
          </p:cNvSpPr>
          <p:nvPr/>
        </p:nvSpPr>
        <p:spPr bwMode="auto">
          <a:xfrm>
            <a:off x="358775" y="329685"/>
            <a:ext cx="61087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1" hangingPunct="1"/>
            <a:r>
              <a:rPr lang="ru-RU" altLang="ru-RU" sz="2400" dirty="0">
                <a:solidFill>
                  <a:srgbClr val="5300A6"/>
                </a:solidFill>
                <a:latin typeface="Merriweather" pitchFamily="2" charset="-52"/>
              </a:rPr>
              <a:t>Виды и методы технологии</a:t>
            </a:r>
          </a:p>
        </p:txBody>
      </p:sp>
      <p:sp>
        <p:nvSpPr>
          <p:cNvPr id="8" name="Прямоугольник 7">
            <a:hlinkClick r:id="rId4"/>
          </p:cNvPr>
          <p:cNvSpPr/>
          <p:nvPr/>
        </p:nvSpPr>
        <p:spPr>
          <a:xfrm>
            <a:off x="7827963" y="-3175"/>
            <a:ext cx="1316037" cy="28733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4237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27963" y="0"/>
            <a:ext cx="1316037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Прямоугольник 7"/>
          <p:cNvSpPr>
            <a:spLocks noChangeArrowheads="1"/>
          </p:cNvSpPr>
          <p:nvPr/>
        </p:nvSpPr>
        <p:spPr bwMode="auto">
          <a:xfrm>
            <a:off x="358775" y="358776"/>
            <a:ext cx="621003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ru-RU" altLang="ru-RU" sz="2400" dirty="0">
                <a:solidFill>
                  <a:srgbClr val="5300A6"/>
                </a:solidFill>
                <a:latin typeface="Merriweather" pitchFamily="2" charset="-52"/>
              </a:rPr>
              <a:t>Общие представления об </a:t>
            </a:r>
            <a:r>
              <a:rPr lang="ru-RU" altLang="ru-RU" sz="2400" dirty="0" err="1">
                <a:solidFill>
                  <a:srgbClr val="5300A6"/>
                </a:solidFill>
                <a:latin typeface="Merriweather" pitchFamily="2" charset="-52"/>
              </a:rPr>
              <a:t>изотерапии</a:t>
            </a:r>
            <a:endParaRPr lang="ru-RU" altLang="ru-RU" sz="2400" dirty="0">
              <a:solidFill>
                <a:srgbClr val="5300A6"/>
              </a:solidFill>
              <a:latin typeface="Merriweather" pitchFamily="2" charset="-52"/>
            </a:endParaRPr>
          </a:p>
        </p:txBody>
      </p:sp>
      <p:sp>
        <p:nvSpPr>
          <p:cNvPr id="5124" name="Прямоугольник 14"/>
          <p:cNvSpPr>
            <a:spLocks noChangeArrowheads="1"/>
          </p:cNvSpPr>
          <p:nvPr/>
        </p:nvSpPr>
        <p:spPr bwMode="auto">
          <a:xfrm>
            <a:off x="358775" y="965478"/>
            <a:ext cx="5473700" cy="3877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ru-RU" sz="1400" dirty="0"/>
              <a:t>Важный фактор, рождающий интерес к арт-терапии, может быть связан с тем, что </a:t>
            </a:r>
            <a:r>
              <a:rPr lang="ru-RU" sz="1400" dirty="0" smtClean="0"/>
              <a:t>она апеллирует </a:t>
            </a:r>
            <a:r>
              <a:rPr lang="ru-RU" sz="1400" dirty="0"/>
              <a:t>к внутренним, исцеляющим ресурсам человека, тесно связанным с </a:t>
            </a:r>
            <a:r>
              <a:rPr lang="ru-RU" sz="1400" dirty="0" smtClean="0"/>
              <a:t>его творческими </a:t>
            </a:r>
            <a:r>
              <a:rPr lang="ru-RU" sz="1400" dirty="0"/>
              <a:t>возможностями. Метод даёт возможность выхода скрытых </a:t>
            </a:r>
            <a:r>
              <a:rPr lang="ru-RU" sz="1400" dirty="0" smtClean="0"/>
              <a:t>эмоций, переживаний</a:t>
            </a:r>
            <a:r>
              <a:rPr lang="ru-RU" sz="1400" dirty="0"/>
              <a:t>, помогает при их интерпретации, способствует повышению </a:t>
            </a:r>
            <a:r>
              <a:rPr lang="ru-RU" sz="1400" dirty="0" smtClean="0"/>
              <a:t>самооценки, налаживанию </a:t>
            </a:r>
            <a:r>
              <a:rPr lang="ru-RU" sz="1400" dirty="0"/>
              <a:t>межличностных отношений.</a:t>
            </a:r>
          </a:p>
          <a:p>
            <a:endParaRPr lang="ru-RU" sz="1400" dirty="0"/>
          </a:p>
          <a:p>
            <a:r>
              <a:rPr lang="ru-RU" sz="1400" dirty="0"/>
              <a:t>Арт-терапия – это одно из самых загадочных и </a:t>
            </a:r>
            <a:r>
              <a:rPr lang="ru-RU" sz="1400" dirty="0" smtClean="0"/>
              <a:t>привлекательных </a:t>
            </a:r>
            <a:r>
              <a:rPr lang="ru-RU" sz="1400" dirty="0"/>
              <a:t>направлений </a:t>
            </a:r>
            <a:r>
              <a:rPr lang="ru-RU" sz="1400" dirty="0" smtClean="0"/>
              <a:t>практической психологии </a:t>
            </a:r>
            <a:r>
              <a:rPr lang="ru-RU" sz="1400" dirty="0"/>
              <a:t>и психотерапии. Методы арт-терапии весьма разнообразны и могут </a:t>
            </a:r>
            <a:r>
              <a:rPr lang="ru-RU" sz="1400" dirty="0" smtClean="0"/>
              <a:t>быть использованы </a:t>
            </a:r>
            <a:r>
              <a:rPr lang="ru-RU" sz="1400" dirty="0"/>
              <a:t>в качестве самостоятельного подхода; помимо того, </a:t>
            </a:r>
            <a:r>
              <a:rPr lang="ru-RU" sz="1400" dirty="0" smtClean="0"/>
              <a:t>арт-терапия популярна </a:t>
            </a:r>
            <a:r>
              <a:rPr lang="ru-RU" sz="1400" dirty="0"/>
              <a:t>в психологическом консультировании и в психотерапии.</a:t>
            </a:r>
          </a:p>
          <a:p>
            <a:endParaRPr lang="ru-RU" sz="1400" dirty="0"/>
          </a:p>
          <a:p>
            <a:r>
              <a:rPr lang="ru-RU" sz="1400" dirty="0"/>
              <a:t>Арт-терапия используется как метод психологической </a:t>
            </a:r>
            <a:r>
              <a:rPr lang="ru-RU" sz="1400" dirty="0" smtClean="0"/>
              <a:t>коррекции в </a:t>
            </a:r>
            <a:r>
              <a:rPr lang="ru-RU" sz="1400" dirty="0"/>
              <a:t>работе с детскими неврозами, фобиями и расстройствами поведения.</a:t>
            </a:r>
          </a:p>
        </p:txBody>
      </p:sp>
      <p:sp>
        <p:nvSpPr>
          <p:cNvPr id="8" name="Прямоугольник 7">
            <a:hlinkClick r:id="rId4"/>
          </p:cNvPr>
          <p:cNvSpPr/>
          <p:nvPr/>
        </p:nvSpPr>
        <p:spPr>
          <a:xfrm>
            <a:off x="7827963" y="-3175"/>
            <a:ext cx="1316037" cy="28733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11476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27963" y="0"/>
            <a:ext cx="1316037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Прямоугольник 14"/>
          <p:cNvSpPr>
            <a:spLocks noChangeArrowheads="1"/>
          </p:cNvSpPr>
          <p:nvPr/>
        </p:nvSpPr>
        <p:spPr bwMode="auto">
          <a:xfrm>
            <a:off x="358775" y="925418"/>
            <a:ext cx="4033838" cy="3877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ru-RU" sz="1400" dirty="0" err="1"/>
              <a:t>Изотерапия</a:t>
            </a:r>
            <a:r>
              <a:rPr lang="ru-RU" sz="1400" dirty="0"/>
              <a:t> — терапия изобразительным творчеством, в первую очередь рисованием,</a:t>
            </a:r>
          </a:p>
          <a:p>
            <a:r>
              <a:rPr lang="ru-RU" sz="1400" dirty="0"/>
              <a:t>используется в настоящее время для психологической коррекции клиентов с</a:t>
            </a:r>
          </a:p>
          <a:p>
            <a:r>
              <a:rPr lang="ru-RU" sz="1400" dirty="0"/>
              <a:t>невротическими, психосоматическими нарушениями, детей и подростков с </a:t>
            </a:r>
            <a:r>
              <a:rPr lang="ru-RU" sz="1400" dirty="0" smtClean="0"/>
              <a:t>трудностями в </a:t>
            </a:r>
            <a:r>
              <a:rPr lang="ru-RU" sz="1400" dirty="0"/>
              <a:t>обучении и социальной адаптации, при внутрисемейных конфликтах. </a:t>
            </a:r>
            <a:r>
              <a:rPr lang="ru-RU" sz="1400" dirty="0" smtClean="0"/>
              <a:t>Изобразительное творчество </a:t>
            </a:r>
            <a:r>
              <a:rPr lang="ru-RU" sz="1400" dirty="0"/>
              <a:t>позволяет клиенту ощутить и понять самого себя, выразить свободно </a:t>
            </a:r>
            <a:r>
              <a:rPr lang="ru-RU" sz="1400" dirty="0" smtClean="0"/>
              <a:t>свои мысли </a:t>
            </a:r>
            <a:r>
              <a:rPr lang="ru-RU" sz="1400" dirty="0"/>
              <a:t>и чувства, быть самим собой, свободно выражать мечты и надежды, а также </a:t>
            </a:r>
            <a:r>
              <a:rPr lang="ru-RU" sz="1400" dirty="0" smtClean="0"/>
              <a:t>освободиться </a:t>
            </a:r>
            <a:r>
              <a:rPr lang="ru-RU" sz="1400" dirty="0"/>
              <a:t>от негативных переживаний прошлого. Это не только отражение в </a:t>
            </a:r>
            <a:r>
              <a:rPr lang="ru-RU" sz="1400" dirty="0" smtClean="0"/>
              <a:t>сознании клиентов </a:t>
            </a:r>
            <a:r>
              <a:rPr lang="ru-RU" sz="1400" dirty="0"/>
              <a:t>окружающей и социальной действительности, но и её моделирование, выражение</a:t>
            </a:r>
          </a:p>
          <a:p>
            <a:r>
              <a:rPr lang="ru-RU" sz="1400" dirty="0"/>
              <a:t>отношения к ней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sp>
        <p:nvSpPr>
          <p:cNvPr id="9" name="Прямоугольник 7"/>
          <p:cNvSpPr>
            <a:spLocks noChangeArrowheads="1"/>
          </p:cNvSpPr>
          <p:nvPr/>
        </p:nvSpPr>
        <p:spPr bwMode="auto">
          <a:xfrm>
            <a:off x="358775" y="358776"/>
            <a:ext cx="621003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ru-RU" altLang="ru-RU" sz="2400" dirty="0">
                <a:solidFill>
                  <a:srgbClr val="5300A6"/>
                </a:solidFill>
                <a:latin typeface="Merriweather" pitchFamily="2" charset="-52"/>
              </a:rPr>
              <a:t>Общие представления об </a:t>
            </a:r>
            <a:r>
              <a:rPr lang="ru-RU" altLang="ru-RU" sz="2400" dirty="0" err="1">
                <a:solidFill>
                  <a:srgbClr val="5300A6"/>
                </a:solidFill>
                <a:latin typeface="Merriweather" pitchFamily="2" charset="-52"/>
              </a:rPr>
              <a:t>изотерапии</a:t>
            </a:r>
            <a:endParaRPr lang="ru-RU" altLang="ru-RU" sz="2400" dirty="0">
              <a:solidFill>
                <a:srgbClr val="5300A6"/>
              </a:solidFill>
              <a:latin typeface="Merriweather" pitchFamily="2" charset="-52"/>
            </a:endParaRPr>
          </a:p>
        </p:txBody>
      </p:sp>
      <p:sp>
        <p:nvSpPr>
          <p:cNvPr id="10" name="Прямоугольник 14"/>
          <p:cNvSpPr>
            <a:spLocks noChangeArrowheads="1"/>
          </p:cNvSpPr>
          <p:nvPr/>
        </p:nvSpPr>
        <p:spPr bwMode="auto">
          <a:xfrm>
            <a:off x="4751388" y="925418"/>
            <a:ext cx="4033838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ru-RU" sz="1400" dirty="0" smtClean="0"/>
              <a:t>Рисование </a:t>
            </a:r>
            <a:r>
              <a:rPr lang="ru-RU" sz="1400" dirty="0"/>
              <a:t>развивает чувственно-двигательную координацию, так как требует</a:t>
            </a:r>
          </a:p>
          <a:p>
            <a:r>
              <a:rPr lang="ru-RU" sz="1400" dirty="0"/>
              <a:t>согласованного участия многих психических функций. По мнению специалистов,</a:t>
            </a:r>
          </a:p>
          <a:p>
            <a:r>
              <a:rPr lang="ru-RU" sz="1400" dirty="0"/>
              <a:t>рисование участвует в согласовании межполушарных взаимоотношений, поскольку</a:t>
            </a:r>
          </a:p>
          <a:p>
            <a:r>
              <a:rPr lang="ru-RU" sz="1400" dirty="0"/>
              <a:t>в процессе рисования активизируется конкретно-образное мышление, </a:t>
            </a:r>
            <a:r>
              <a:rPr lang="ru-RU" sz="1400" dirty="0" smtClean="0"/>
              <a:t>связанное</a:t>
            </a:r>
            <a:endParaRPr lang="ru-RU" sz="1400" dirty="0"/>
          </a:p>
          <a:p>
            <a:r>
              <a:rPr lang="ru-RU" sz="1400" dirty="0"/>
              <a:t>в </a:t>
            </a:r>
            <a:r>
              <a:rPr lang="ru-RU" sz="1400" dirty="0" smtClean="0"/>
              <a:t>основном с </a:t>
            </a:r>
            <a:r>
              <a:rPr lang="ru-RU" sz="1400" dirty="0"/>
              <a:t>работой правого полушария, и абстрактно-логическое,</a:t>
            </a:r>
          </a:p>
          <a:p>
            <a:r>
              <a:rPr lang="ru-RU" sz="1400" dirty="0"/>
              <a:t>за которое ответственно левое полушарие.</a:t>
            </a:r>
          </a:p>
        </p:txBody>
      </p:sp>
      <p:sp>
        <p:nvSpPr>
          <p:cNvPr id="11" name="Прямоугольник 10">
            <a:hlinkClick r:id="rId4"/>
          </p:cNvPr>
          <p:cNvSpPr/>
          <p:nvPr/>
        </p:nvSpPr>
        <p:spPr>
          <a:xfrm>
            <a:off x="7827963" y="-3175"/>
            <a:ext cx="1316037" cy="28733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695589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27963" y="0"/>
            <a:ext cx="1316037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Прямоугольник 7"/>
          <p:cNvSpPr>
            <a:spLocks noChangeArrowheads="1"/>
          </p:cNvSpPr>
          <p:nvPr/>
        </p:nvSpPr>
        <p:spPr bwMode="auto">
          <a:xfrm>
            <a:off x="358775" y="329685"/>
            <a:ext cx="47721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ru-RU" altLang="ru-RU" sz="2400" dirty="0">
                <a:solidFill>
                  <a:srgbClr val="5300A6"/>
                </a:solidFill>
                <a:latin typeface="Merriweather" pitchFamily="2" charset="-52"/>
              </a:rPr>
              <a:t>Художественные материалы</a:t>
            </a:r>
          </a:p>
        </p:txBody>
      </p:sp>
      <p:sp>
        <p:nvSpPr>
          <p:cNvPr id="5124" name="Прямоугольник 14"/>
          <p:cNvSpPr>
            <a:spLocks noChangeArrowheads="1"/>
          </p:cNvSpPr>
          <p:nvPr/>
        </p:nvSpPr>
        <p:spPr bwMode="auto">
          <a:xfrm>
            <a:off x="358775" y="768973"/>
            <a:ext cx="5473700" cy="3877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ru-RU" sz="1400" dirty="0"/>
              <a:t>Арт-терапевтическая работа предполагает большой набор различных изобразительных</a:t>
            </a:r>
          </a:p>
          <a:p>
            <a:r>
              <a:rPr lang="ru-RU" sz="1400" dirty="0"/>
              <a:t>материалов:</a:t>
            </a:r>
          </a:p>
          <a:p>
            <a:pPr marL="342900" indent="-342900">
              <a:buAutoNum type="arabicParenR"/>
            </a:pPr>
            <a:r>
              <a:rPr lang="ru-RU" sz="1400" dirty="0"/>
              <a:t>краски, карандаши, восковые мелки, пастель;</a:t>
            </a:r>
          </a:p>
          <a:p>
            <a:pPr marL="342900" indent="-342900">
              <a:buAutoNum type="arabicParenR"/>
            </a:pPr>
            <a:r>
              <a:rPr lang="ru-RU" sz="1400" dirty="0"/>
              <a:t>для создания коллажей или объёмных композиций используются журналы, газеты, обои, бумажные салфетки, цветная бумага, фольга, плёнка, коробки от конфет, открытки, тесьма, верёвочки, текстиль;</a:t>
            </a:r>
          </a:p>
          <a:p>
            <a:pPr marL="342900" indent="-342900">
              <a:buAutoNum type="arabicParenR"/>
            </a:pPr>
            <a:r>
              <a:rPr lang="ru-RU" sz="1400" dirty="0"/>
              <a:t>природные материалы — </a:t>
            </a:r>
            <a:r>
              <a:rPr lang="ru-RU" sz="1400" dirty="0" err="1"/>
              <a:t>кора</a:t>
            </a:r>
            <a:r>
              <a:rPr lang="ru-RU" sz="1400" dirty="0"/>
              <a:t>, листья и семена растений, цветы, пёрышки, ветки, мох, камешки;</a:t>
            </a:r>
          </a:p>
          <a:p>
            <a:pPr marL="342900" indent="-342900">
              <a:buAutoNum type="arabicParenR"/>
            </a:pPr>
            <a:r>
              <a:rPr lang="ru-RU" sz="1400" dirty="0"/>
              <a:t>для лепки — глина, пластилин, дерево, специальное тесто;</a:t>
            </a:r>
          </a:p>
          <a:p>
            <a:pPr marL="342900" indent="-342900">
              <a:buAutoNum type="arabicParenR"/>
            </a:pPr>
            <a:r>
              <a:rPr lang="ru-RU" sz="1400" dirty="0"/>
              <a:t>бумага для рисования разных форматов и оттенков, картон;</a:t>
            </a:r>
          </a:p>
          <a:p>
            <a:pPr marL="342900" indent="-342900">
              <a:buAutoNum type="arabicParenR"/>
            </a:pPr>
            <a:r>
              <a:rPr lang="ru-RU" sz="1400" dirty="0"/>
              <a:t>кисти разных размеров, губки для закрашивания больших пространств, ножницы, нитки, разные типы клеев, скотч.</a:t>
            </a:r>
          </a:p>
          <a:p>
            <a:endParaRPr lang="ru-RU" sz="1400" dirty="0" smtClean="0"/>
          </a:p>
          <a:p>
            <a:r>
              <a:rPr lang="ru-RU" sz="1400" dirty="0" smtClean="0"/>
              <a:t>Качество </a:t>
            </a:r>
            <a:r>
              <a:rPr lang="ru-RU" sz="1400" dirty="0"/>
              <a:t>материалов по возможности должно быть достаточно </a:t>
            </a:r>
            <a:r>
              <a:rPr lang="ru-RU" sz="1400" dirty="0" smtClean="0"/>
              <a:t>высоким, так </a:t>
            </a:r>
            <a:r>
              <a:rPr lang="ru-RU" sz="1400" dirty="0"/>
              <a:t>как в противном случае может снизиться ценность самой </a:t>
            </a:r>
            <a:r>
              <a:rPr lang="ru-RU" sz="1400" dirty="0" smtClean="0"/>
              <a:t>работы и </a:t>
            </a:r>
            <a:r>
              <a:rPr lang="ru-RU" sz="1400" dirty="0"/>
              <a:t>её результатов в глазах клиентов.</a:t>
            </a:r>
          </a:p>
        </p:txBody>
      </p:sp>
      <p:grpSp>
        <p:nvGrpSpPr>
          <p:cNvPr id="5125" name="Группа 23"/>
          <p:cNvGrpSpPr>
            <a:grpSpLocks noChangeAspect="1"/>
          </p:cNvGrpSpPr>
          <p:nvPr/>
        </p:nvGrpSpPr>
        <p:grpSpPr bwMode="auto">
          <a:xfrm>
            <a:off x="7129463" y="3608388"/>
            <a:ext cx="1919287" cy="1439862"/>
            <a:chOff x="7164000" y="3613500"/>
            <a:chExt cx="1980000" cy="1530000"/>
          </a:xfrm>
        </p:grpSpPr>
        <p:sp>
          <p:nvSpPr>
            <p:cNvPr id="25" name="Прямоугольник 24"/>
            <p:cNvSpPr/>
            <p:nvPr/>
          </p:nvSpPr>
          <p:spPr>
            <a:xfrm>
              <a:off x="7164000" y="3613500"/>
              <a:ext cx="1980000" cy="1530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350" dirty="0"/>
            </a:p>
          </p:txBody>
        </p:sp>
        <p:pic>
          <p:nvPicPr>
            <p:cNvPr id="5127" name="Рисунок 25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flipH="1">
              <a:off x="7729244" y="3873675"/>
              <a:ext cx="849512" cy="1009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050" name="Picture 2" descr="Closeup of paint boxes Free Photo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13" r="45519"/>
          <a:stretch/>
        </p:blipFill>
        <p:spPr bwMode="auto">
          <a:xfrm>
            <a:off x="6227763" y="0"/>
            <a:ext cx="2916237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27962" y="0"/>
            <a:ext cx="1316037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>
            <a:hlinkClick r:id="rId6"/>
          </p:cNvPr>
          <p:cNvSpPr/>
          <p:nvPr/>
        </p:nvSpPr>
        <p:spPr>
          <a:xfrm>
            <a:off x="7827963" y="-3175"/>
            <a:ext cx="1316037" cy="28733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550790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10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Рисунок 6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27963" y="0"/>
            <a:ext cx="1316037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Прямоугольник 7"/>
          <p:cNvSpPr>
            <a:spLocks noChangeArrowheads="1"/>
          </p:cNvSpPr>
          <p:nvPr/>
        </p:nvSpPr>
        <p:spPr bwMode="auto">
          <a:xfrm>
            <a:off x="358775" y="1268413"/>
            <a:ext cx="4033838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altLang="ru-RU" sz="1800" dirty="0">
                <a:solidFill>
                  <a:schemeClr val="bg1"/>
                </a:solidFill>
                <a:latin typeface="Merriweather" pitchFamily="2" charset="-52"/>
              </a:rPr>
              <a:t>Введение</a:t>
            </a:r>
            <a:r>
              <a:rPr lang="ru-RU" altLang="ru-RU" sz="1800" dirty="0" smtClean="0">
                <a:solidFill>
                  <a:schemeClr val="bg1"/>
                </a:solidFill>
                <a:latin typeface="Merriweather" pitchFamily="2" charset="-52"/>
              </a:rPr>
              <a:t>.</a:t>
            </a:r>
          </a:p>
          <a:p>
            <a:pPr marL="342900" indent="-342900">
              <a:buFontTx/>
              <a:buAutoNum type="arabicPeriod"/>
            </a:pPr>
            <a:endParaRPr lang="ru-RU" altLang="ru-RU" sz="1800" dirty="0">
              <a:solidFill>
                <a:schemeClr val="bg1"/>
              </a:solidFill>
              <a:latin typeface="Merriweather" pitchFamily="2" charset="-52"/>
            </a:endParaRPr>
          </a:p>
          <a:p>
            <a:pPr marL="342900" indent="-342900">
              <a:buFontTx/>
              <a:buAutoNum type="arabicPeriod"/>
            </a:pPr>
            <a:r>
              <a:rPr lang="ru-RU" altLang="ru-RU" sz="1800" dirty="0">
                <a:solidFill>
                  <a:schemeClr val="bg1"/>
                </a:solidFill>
                <a:latin typeface="Merriweather" pitchFamily="2" charset="-52"/>
              </a:rPr>
              <a:t>Цели арт-терапии</a:t>
            </a:r>
            <a:r>
              <a:rPr lang="ru-RU" altLang="ru-RU" sz="1800" dirty="0" smtClean="0">
                <a:solidFill>
                  <a:schemeClr val="bg1"/>
                </a:solidFill>
                <a:latin typeface="Merriweather" pitchFamily="2" charset="-52"/>
              </a:rPr>
              <a:t>.</a:t>
            </a:r>
          </a:p>
          <a:p>
            <a:pPr marL="342900" indent="-342900">
              <a:buFontTx/>
              <a:buAutoNum type="arabicPeriod"/>
            </a:pPr>
            <a:endParaRPr lang="ru-RU" altLang="ru-RU" sz="1800" dirty="0">
              <a:solidFill>
                <a:schemeClr val="bg1"/>
              </a:solidFill>
              <a:latin typeface="Merriweather" pitchFamily="2" charset="-52"/>
            </a:endParaRPr>
          </a:p>
          <a:p>
            <a:pPr marL="342900" indent="-342900">
              <a:buFontTx/>
              <a:buAutoNum type="arabicPeriod"/>
            </a:pPr>
            <a:r>
              <a:rPr lang="ru-RU" altLang="ru-RU" sz="1800" dirty="0">
                <a:solidFill>
                  <a:schemeClr val="bg1"/>
                </a:solidFill>
                <a:latin typeface="Merriweather" pitchFamily="2" charset="-52"/>
              </a:rPr>
              <a:t>Показания для арт-терапии</a:t>
            </a:r>
            <a:r>
              <a:rPr lang="ru-RU" altLang="ru-RU" sz="1800" dirty="0" smtClean="0">
                <a:solidFill>
                  <a:schemeClr val="bg1"/>
                </a:solidFill>
                <a:latin typeface="Merriweather" pitchFamily="2" charset="-52"/>
              </a:rPr>
              <a:t>.</a:t>
            </a:r>
          </a:p>
          <a:p>
            <a:pPr marL="342900" indent="-342900">
              <a:buFontTx/>
              <a:buAutoNum type="arabicPeriod"/>
            </a:pPr>
            <a:endParaRPr lang="ru-RU" altLang="ru-RU" sz="1800" dirty="0">
              <a:solidFill>
                <a:schemeClr val="bg1"/>
              </a:solidFill>
              <a:latin typeface="Merriweather" pitchFamily="2" charset="-52"/>
            </a:endParaRPr>
          </a:p>
          <a:p>
            <a:pPr marL="342900" indent="-342900">
              <a:buFontTx/>
              <a:buAutoNum type="arabicPeriod"/>
            </a:pPr>
            <a:r>
              <a:rPr lang="ru-RU" altLang="ru-RU" sz="1800" dirty="0">
                <a:solidFill>
                  <a:schemeClr val="bg1"/>
                </a:solidFill>
                <a:latin typeface="Merriweather" pitchFamily="2" charset="-52"/>
              </a:rPr>
              <a:t>Формы проведения занятий</a:t>
            </a:r>
            <a:r>
              <a:rPr lang="ru-RU" altLang="ru-RU" sz="1800" dirty="0" smtClean="0">
                <a:solidFill>
                  <a:schemeClr val="bg1"/>
                </a:solidFill>
                <a:latin typeface="Merriweather" pitchFamily="2" charset="-52"/>
              </a:rPr>
              <a:t>.</a:t>
            </a:r>
          </a:p>
          <a:p>
            <a:pPr marL="342900" indent="-342900">
              <a:buFontTx/>
              <a:buAutoNum type="arabicPeriod"/>
            </a:pPr>
            <a:endParaRPr lang="ru-RU" altLang="ru-RU" sz="1800" dirty="0">
              <a:solidFill>
                <a:schemeClr val="bg1"/>
              </a:solidFill>
              <a:latin typeface="Merriweather" pitchFamily="2" charset="-52"/>
            </a:endParaRPr>
          </a:p>
          <a:p>
            <a:pPr marL="342900" indent="-342900">
              <a:buFontTx/>
              <a:buAutoNum type="arabicPeriod"/>
            </a:pPr>
            <a:r>
              <a:rPr lang="ru-RU" altLang="ru-RU" sz="1800" dirty="0">
                <a:solidFill>
                  <a:schemeClr val="bg1"/>
                </a:solidFill>
                <a:latin typeface="Merriweather" pitchFamily="2" charset="-52"/>
              </a:rPr>
              <a:t>Виды и методы технологии</a:t>
            </a:r>
            <a:r>
              <a:rPr lang="ru-RU" altLang="ru-RU" sz="1800" dirty="0" smtClean="0">
                <a:solidFill>
                  <a:schemeClr val="bg1"/>
                </a:solidFill>
                <a:latin typeface="Merriweather" pitchFamily="2" charset="-52"/>
              </a:rPr>
              <a:t>.</a:t>
            </a:r>
          </a:p>
          <a:p>
            <a:pPr marL="342900" indent="-342900">
              <a:buFontTx/>
              <a:buAutoNum type="arabicPeriod"/>
            </a:pPr>
            <a:endParaRPr lang="ru-RU" altLang="ru-RU" sz="1800" dirty="0">
              <a:solidFill>
                <a:schemeClr val="bg1"/>
              </a:solidFill>
              <a:latin typeface="Merriweather" pitchFamily="2" charset="-52"/>
            </a:endParaRPr>
          </a:p>
          <a:p>
            <a:pPr marL="342900" indent="-342900">
              <a:buFontTx/>
              <a:buAutoNum type="arabicPeriod"/>
            </a:pPr>
            <a:r>
              <a:rPr lang="ru-RU" altLang="ru-RU" sz="1800" dirty="0">
                <a:solidFill>
                  <a:schemeClr val="bg1"/>
                </a:solidFill>
                <a:latin typeface="Merriweather" pitchFamily="2" charset="-52"/>
              </a:rPr>
              <a:t>Общие представления </a:t>
            </a:r>
            <a:r>
              <a:rPr lang="ru-RU" altLang="ru-RU" sz="1800" dirty="0" smtClean="0">
                <a:solidFill>
                  <a:schemeClr val="bg1"/>
                </a:solidFill>
                <a:latin typeface="Merriweather" pitchFamily="2" charset="-52"/>
              </a:rPr>
              <a:t/>
            </a:r>
            <a:br>
              <a:rPr lang="ru-RU" altLang="ru-RU" sz="1800" dirty="0" smtClean="0">
                <a:solidFill>
                  <a:schemeClr val="bg1"/>
                </a:solidFill>
                <a:latin typeface="Merriweather" pitchFamily="2" charset="-52"/>
              </a:rPr>
            </a:br>
            <a:r>
              <a:rPr lang="ru-RU" altLang="ru-RU" sz="1800" dirty="0" smtClean="0">
                <a:solidFill>
                  <a:schemeClr val="bg1"/>
                </a:solidFill>
                <a:latin typeface="Merriweather" pitchFamily="2" charset="-52"/>
              </a:rPr>
              <a:t>об </a:t>
            </a:r>
            <a:r>
              <a:rPr lang="ru-RU" altLang="ru-RU" sz="1800" dirty="0" err="1">
                <a:solidFill>
                  <a:schemeClr val="bg1"/>
                </a:solidFill>
                <a:latin typeface="Merriweather" pitchFamily="2" charset="-52"/>
              </a:rPr>
              <a:t>изотерапии</a:t>
            </a:r>
            <a:r>
              <a:rPr lang="ru-RU" altLang="ru-RU" sz="1800" dirty="0" smtClean="0">
                <a:solidFill>
                  <a:schemeClr val="bg1"/>
                </a:solidFill>
                <a:latin typeface="Merriweather" pitchFamily="2" charset="-52"/>
              </a:rPr>
              <a:t>.</a:t>
            </a:r>
            <a:endParaRPr lang="ru-RU" altLang="ru-RU" sz="1800" dirty="0">
              <a:solidFill>
                <a:schemeClr val="bg1"/>
              </a:solidFill>
              <a:latin typeface="Merriweather" pitchFamily="2" charset="-52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8775" y="387350"/>
            <a:ext cx="8426450" cy="493713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2DE00"/>
                </a:solidFill>
                <a:latin typeface="+mj-lt"/>
              </a:rPr>
              <a:t>План лекции:</a:t>
            </a:r>
          </a:p>
        </p:txBody>
      </p:sp>
      <p:sp>
        <p:nvSpPr>
          <p:cNvPr id="10" name="Прямоугольник 7"/>
          <p:cNvSpPr>
            <a:spLocks noChangeArrowheads="1"/>
          </p:cNvSpPr>
          <p:nvPr/>
        </p:nvSpPr>
        <p:spPr bwMode="auto">
          <a:xfrm>
            <a:off x="4751388" y="1268413"/>
            <a:ext cx="4033838" cy="2769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266700"/>
            <a:r>
              <a:rPr lang="ru-RU" altLang="ru-RU" sz="1800" dirty="0" smtClean="0">
                <a:solidFill>
                  <a:schemeClr val="bg1"/>
                </a:solidFill>
                <a:latin typeface="Merriweather" pitchFamily="2" charset="-52"/>
              </a:rPr>
              <a:t>6.1</a:t>
            </a:r>
            <a:r>
              <a:rPr lang="ru-RU" altLang="ru-RU" sz="1800" dirty="0">
                <a:solidFill>
                  <a:schemeClr val="bg1"/>
                </a:solidFill>
                <a:latin typeface="Merriweather" pitchFamily="2" charset="-52"/>
              </a:rPr>
              <a:t>. Художественные </a:t>
            </a:r>
            <a:r>
              <a:rPr lang="ru-RU" altLang="ru-RU" sz="1800" dirty="0" smtClean="0">
                <a:solidFill>
                  <a:schemeClr val="bg1"/>
                </a:solidFill>
                <a:latin typeface="Merriweather" pitchFamily="2" charset="-52"/>
              </a:rPr>
              <a:t>материалы</a:t>
            </a:r>
            <a:r>
              <a:rPr lang="ru-RU" altLang="ru-RU" sz="1800" dirty="0">
                <a:solidFill>
                  <a:schemeClr val="bg1"/>
                </a:solidFill>
                <a:latin typeface="Merriweather" pitchFamily="2" charset="-52"/>
              </a:rPr>
              <a:t>.</a:t>
            </a:r>
            <a:br>
              <a:rPr lang="ru-RU" altLang="ru-RU" sz="1800" dirty="0">
                <a:solidFill>
                  <a:schemeClr val="bg1"/>
                </a:solidFill>
                <a:latin typeface="Merriweather" pitchFamily="2" charset="-52"/>
              </a:rPr>
            </a:br>
            <a:r>
              <a:rPr lang="ru-RU" altLang="ru-RU" sz="1800" dirty="0">
                <a:solidFill>
                  <a:schemeClr val="bg1"/>
                </a:solidFill>
                <a:latin typeface="Merriweather" pitchFamily="2" charset="-52"/>
              </a:rPr>
              <a:t>6.2. Особенности восприятия </a:t>
            </a:r>
            <a:r>
              <a:rPr lang="ru-RU" altLang="ru-RU" sz="1800" dirty="0" smtClean="0">
                <a:solidFill>
                  <a:schemeClr val="bg1"/>
                </a:solidFill>
                <a:latin typeface="Merriweather" pitchFamily="2" charset="-52"/>
              </a:rPr>
              <a:t/>
            </a:r>
            <a:br>
              <a:rPr lang="ru-RU" altLang="ru-RU" sz="1800" dirty="0" smtClean="0">
                <a:solidFill>
                  <a:schemeClr val="bg1"/>
                </a:solidFill>
                <a:latin typeface="Merriweather" pitchFamily="2" charset="-52"/>
              </a:rPr>
            </a:br>
            <a:r>
              <a:rPr lang="ru-RU" altLang="ru-RU" sz="1800" dirty="0" smtClean="0">
                <a:solidFill>
                  <a:schemeClr val="bg1"/>
                </a:solidFill>
                <a:latin typeface="Merriweather" pitchFamily="2" charset="-52"/>
              </a:rPr>
              <a:t>в </a:t>
            </a:r>
            <a:r>
              <a:rPr lang="ru-RU" altLang="ru-RU" sz="1800" dirty="0" err="1">
                <a:solidFill>
                  <a:schemeClr val="bg1"/>
                </a:solidFill>
                <a:latin typeface="Merriweather" pitchFamily="2" charset="-52"/>
              </a:rPr>
              <a:t>изотерапии</a:t>
            </a:r>
            <a:r>
              <a:rPr lang="ru-RU" altLang="ru-RU" sz="1800" dirty="0">
                <a:solidFill>
                  <a:schemeClr val="bg1"/>
                </a:solidFill>
                <a:latin typeface="Merriweather" pitchFamily="2" charset="-52"/>
              </a:rPr>
              <a:t>.</a:t>
            </a:r>
            <a:br>
              <a:rPr lang="ru-RU" altLang="ru-RU" sz="1800" dirty="0">
                <a:solidFill>
                  <a:schemeClr val="bg1"/>
                </a:solidFill>
                <a:latin typeface="Merriweather" pitchFamily="2" charset="-52"/>
              </a:rPr>
            </a:br>
            <a:r>
              <a:rPr lang="ru-RU" altLang="ru-RU" sz="1800" dirty="0">
                <a:solidFill>
                  <a:schemeClr val="bg1"/>
                </a:solidFill>
                <a:latin typeface="Merriweather" pitchFamily="2" charset="-52"/>
              </a:rPr>
              <a:t>6.3. </a:t>
            </a:r>
            <a:r>
              <a:rPr lang="ru-RU" altLang="ru-RU" sz="1800" dirty="0" err="1">
                <a:solidFill>
                  <a:schemeClr val="bg1"/>
                </a:solidFill>
                <a:latin typeface="Merriweather" pitchFamily="2" charset="-52"/>
              </a:rPr>
              <a:t>Изотерапия</a:t>
            </a:r>
            <a:r>
              <a:rPr lang="ru-RU" altLang="ru-RU" sz="1800" dirty="0">
                <a:solidFill>
                  <a:schemeClr val="bg1"/>
                </a:solidFill>
                <a:latin typeface="Merriweather" pitchFamily="2" charset="-52"/>
              </a:rPr>
              <a:t> с детьми</a:t>
            </a:r>
            <a:r>
              <a:rPr lang="ru-RU" altLang="ru-RU" sz="1800" dirty="0" smtClean="0">
                <a:solidFill>
                  <a:schemeClr val="bg1"/>
                </a:solidFill>
                <a:latin typeface="Merriweather" pitchFamily="2" charset="-52"/>
              </a:rPr>
              <a:t>.</a:t>
            </a:r>
          </a:p>
          <a:p>
            <a:pPr marL="342900" indent="-342900">
              <a:buFontTx/>
              <a:buAutoNum type="arabicPeriod"/>
            </a:pPr>
            <a:endParaRPr lang="ru-RU" altLang="ru-RU" sz="1800" dirty="0">
              <a:solidFill>
                <a:schemeClr val="bg1"/>
              </a:solidFill>
              <a:latin typeface="Merriweather" pitchFamily="2" charset="-52"/>
            </a:endParaRPr>
          </a:p>
          <a:p>
            <a:pPr marL="342900" indent="-342900">
              <a:buFont typeface="+mj-lt"/>
              <a:buAutoNum type="arabicPeriod" startAt="7"/>
            </a:pPr>
            <a:r>
              <a:rPr lang="ru-RU" altLang="ru-RU" sz="1800" dirty="0">
                <a:solidFill>
                  <a:schemeClr val="bg1"/>
                </a:solidFill>
                <a:latin typeface="Merriweather" pitchFamily="2" charset="-52"/>
              </a:rPr>
              <a:t>Арт-терапия в условиях школы</a:t>
            </a:r>
            <a:r>
              <a:rPr lang="ru-RU" altLang="ru-RU" sz="1800" dirty="0" smtClean="0">
                <a:solidFill>
                  <a:schemeClr val="bg1"/>
                </a:solidFill>
                <a:latin typeface="Merriweather" pitchFamily="2" charset="-52"/>
              </a:rPr>
              <a:t>.</a:t>
            </a:r>
          </a:p>
          <a:p>
            <a:pPr marL="342900" indent="-342900">
              <a:buFont typeface="+mj-lt"/>
              <a:buAutoNum type="arabicPeriod" startAt="7"/>
            </a:pPr>
            <a:endParaRPr lang="ru-RU" altLang="ru-RU" sz="1800" dirty="0">
              <a:solidFill>
                <a:schemeClr val="bg1"/>
              </a:solidFill>
              <a:latin typeface="Merriweather" pitchFamily="2" charset="-52"/>
            </a:endParaRPr>
          </a:p>
          <a:p>
            <a:pPr marL="342900" indent="-342900">
              <a:buFont typeface="+mj-lt"/>
              <a:buAutoNum type="arabicPeriod" startAt="7"/>
            </a:pPr>
            <a:r>
              <a:rPr lang="ru-RU" altLang="ru-RU" sz="1800" dirty="0">
                <a:solidFill>
                  <a:schemeClr val="bg1"/>
                </a:solidFill>
                <a:latin typeface="Merriweather" pitchFamily="2" charset="-52"/>
              </a:rPr>
              <a:t>Заключение</a:t>
            </a:r>
            <a:r>
              <a:rPr lang="ru-RU" altLang="ru-RU" sz="1800" dirty="0" smtClean="0">
                <a:solidFill>
                  <a:schemeClr val="bg1"/>
                </a:solidFill>
                <a:latin typeface="Merriweather" pitchFamily="2" charset="-52"/>
              </a:rPr>
              <a:t>.</a:t>
            </a:r>
            <a:endParaRPr lang="ru-RU" altLang="ru-RU" sz="1800" dirty="0">
              <a:solidFill>
                <a:schemeClr val="bg1"/>
              </a:solidFill>
              <a:latin typeface="Merriweather" pitchFamily="2" charset="-52"/>
            </a:endParaRPr>
          </a:p>
        </p:txBody>
      </p:sp>
      <p:sp>
        <p:nvSpPr>
          <p:cNvPr id="11" name="Прямоугольник 10">
            <a:hlinkClick r:id="rId5"/>
          </p:cNvPr>
          <p:cNvSpPr/>
          <p:nvPr/>
        </p:nvSpPr>
        <p:spPr>
          <a:xfrm>
            <a:off x="7827963" y="-3175"/>
            <a:ext cx="1316037" cy="28733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27963" y="0"/>
            <a:ext cx="1316037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Прямоугольник 14"/>
          <p:cNvSpPr>
            <a:spLocks noChangeArrowheads="1"/>
          </p:cNvSpPr>
          <p:nvPr/>
        </p:nvSpPr>
        <p:spPr bwMode="auto">
          <a:xfrm>
            <a:off x="160298" y="843948"/>
            <a:ext cx="5672177" cy="3877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80000" tIns="0" rIns="0" bIns="0">
            <a:spAutoFit/>
          </a:bodyPr>
          <a:lstStyle/>
          <a:p>
            <a:r>
              <a:rPr lang="ru-RU" sz="1400" dirty="0"/>
              <a:t>Психологическое влияние художественных материалов.</a:t>
            </a:r>
          </a:p>
          <a:p>
            <a:r>
              <a:rPr lang="ru-RU" sz="1400" dirty="0"/>
              <a:t>Помимо практических соображений существует ряд серьёзных моментов, </a:t>
            </a:r>
            <a:r>
              <a:rPr lang="ru-RU" sz="1400" dirty="0" smtClean="0"/>
              <a:t>касающихся выбора </a:t>
            </a:r>
            <a:r>
              <a:rPr lang="ru-RU" sz="1400" dirty="0"/>
              <a:t>материалов в соответствии с целями занятий</a:t>
            </a:r>
            <a:r>
              <a:rPr lang="ru-RU" sz="1400" dirty="0" smtClean="0"/>
              <a:t>:</a:t>
            </a:r>
          </a:p>
          <a:p>
            <a:endParaRPr lang="ru-RU" sz="1400" dirty="0"/>
          </a:p>
          <a:p>
            <a:pPr marL="342900" indent="-342900">
              <a:buAutoNum type="arabicPeriod"/>
            </a:pPr>
            <a:r>
              <a:rPr lang="ru-RU" sz="1400" dirty="0"/>
              <a:t>Выбор материалов влияет на то, как проходит занятие. Некоторые материалы, такие как карандаши, мелки и фломастеры, позволяют «усилить» контроль, в то время как другие — </a:t>
            </a:r>
            <a:r>
              <a:rPr lang="ru-RU" sz="1400" dirty="0" smtClean="0"/>
              <a:t>пастель</a:t>
            </a:r>
            <a:r>
              <a:rPr lang="ru-RU" sz="1400" dirty="0"/>
              <a:t>, краска и глина — способствуют более свободному выражению</a:t>
            </a:r>
            <a:r>
              <a:rPr lang="ru-RU" sz="1400" dirty="0" smtClean="0"/>
              <a:t>.</a:t>
            </a:r>
          </a:p>
          <a:p>
            <a:pPr marL="342900" indent="-342900">
              <a:buAutoNum type="arabicPeriod"/>
            </a:pPr>
            <a:endParaRPr lang="ru-RU" sz="1400" dirty="0"/>
          </a:p>
          <a:p>
            <a:pPr marL="342900" indent="-342900">
              <a:buAutoNum type="arabicPeriod"/>
            </a:pPr>
            <a:r>
              <a:rPr lang="ru-RU" sz="1400" dirty="0"/>
              <a:t>Если клиент не уверен в себе или просто устал, он будет чувствовать себя увереннее и спокойнее при работе с материалами, которые легче контролировать</a:t>
            </a:r>
            <a:r>
              <a:rPr lang="ru-RU" sz="1400" dirty="0" smtClean="0"/>
              <a:t>.</a:t>
            </a:r>
          </a:p>
          <a:p>
            <a:pPr marL="342900" indent="-342900">
              <a:buAutoNum type="arabicPeriod"/>
            </a:pPr>
            <a:endParaRPr lang="ru-RU" sz="1400" dirty="0"/>
          </a:p>
          <a:p>
            <a:pPr marL="342900" indent="-342900">
              <a:buAutoNum type="arabicPeriod"/>
            </a:pPr>
            <a:r>
              <a:rPr lang="ru-RU" sz="1400" dirty="0"/>
              <a:t>При индивидуальной работе с детьми или группами, чьё поведение трудно контролировать, стоит начать с «контролируемых» материалов.</a:t>
            </a:r>
          </a:p>
        </p:txBody>
      </p:sp>
      <p:sp>
        <p:nvSpPr>
          <p:cNvPr id="9" name="Прямоугольник 7"/>
          <p:cNvSpPr>
            <a:spLocks noChangeArrowheads="1"/>
          </p:cNvSpPr>
          <p:nvPr/>
        </p:nvSpPr>
        <p:spPr bwMode="auto">
          <a:xfrm>
            <a:off x="358775" y="329685"/>
            <a:ext cx="47721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ru-RU" altLang="ru-RU" sz="2400" dirty="0">
                <a:solidFill>
                  <a:srgbClr val="5300A6"/>
                </a:solidFill>
                <a:latin typeface="Merriweather" pitchFamily="2" charset="-52"/>
              </a:rPr>
              <a:t>Художественные материалы</a:t>
            </a:r>
          </a:p>
        </p:txBody>
      </p:sp>
      <p:sp>
        <p:nvSpPr>
          <p:cNvPr id="8" name="Прямоугольник 7">
            <a:hlinkClick r:id="rId4"/>
          </p:cNvPr>
          <p:cNvSpPr/>
          <p:nvPr/>
        </p:nvSpPr>
        <p:spPr>
          <a:xfrm>
            <a:off x="7827963" y="-3175"/>
            <a:ext cx="1316037" cy="28733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79592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27963" y="0"/>
            <a:ext cx="1316037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Прямоугольник 14"/>
          <p:cNvSpPr>
            <a:spLocks noChangeArrowheads="1"/>
          </p:cNvSpPr>
          <p:nvPr/>
        </p:nvSpPr>
        <p:spPr bwMode="auto">
          <a:xfrm>
            <a:off x="160298" y="935262"/>
            <a:ext cx="4232315" cy="3662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80000" tIns="0" rIns="0" bIns="0">
            <a:spAutoFit/>
          </a:bodyPr>
          <a:lstStyle/>
          <a:p>
            <a:r>
              <a:rPr lang="ru-RU" sz="1400" dirty="0"/>
              <a:t>Психологическое влияние художественных материалов</a:t>
            </a:r>
            <a:r>
              <a:rPr lang="ru-RU" sz="1400" dirty="0" smtClean="0"/>
              <a:t>.</a:t>
            </a:r>
          </a:p>
          <a:p>
            <a:endParaRPr lang="ru-RU" sz="1400" dirty="0"/>
          </a:p>
          <a:p>
            <a:pPr marL="342900" indent="-342900">
              <a:buAutoNum type="arabicPeriod" startAt="4"/>
            </a:pPr>
            <a:r>
              <a:rPr lang="ru-RU" sz="1400" dirty="0"/>
              <a:t>Многие чувствуют себя неуверенно в отношении своих художественных способностей. Вырезание картинок из журнала для создания коллажа «уравнивает» участников и позволяет даже очень неуверенным клиентам присоединиться к работе</a:t>
            </a:r>
            <a:r>
              <a:rPr lang="ru-RU" sz="1400" dirty="0" smtClean="0"/>
              <a:t>.</a:t>
            </a:r>
          </a:p>
          <a:p>
            <a:pPr marL="342900" indent="-342900">
              <a:buAutoNum type="arabicPeriod" startAt="4"/>
            </a:pPr>
            <a:endParaRPr lang="ru-RU" sz="1400" dirty="0"/>
          </a:p>
          <a:p>
            <a:pPr marL="342900" indent="-342900">
              <a:buAutoNum type="arabicPeriod" startAt="4"/>
            </a:pPr>
            <a:r>
              <a:rPr lang="ru-RU" sz="1400" dirty="0"/>
              <a:t>Как только все клиенты с удовольствием начнут участвовать в упражнении, такие </a:t>
            </a:r>
            <a:r>
              <a:rPr lang="ru-RU" sz="1400" dirty="0" smtClean="0"/>
              <a:t>материалы, </a:t>
            </a:r>
            <a:r>
              <a:rPr lang="ru-RU" sz="1400" dirty="0"/>
              <a:t>как краска или </a:t>
            </a:r>
            <a:r>
              <a:rPr lang="ru-RU" sz="1400" dirty="0" smtClean="0"/>
              <a:t>глина, </a:t>
            </a:r>
            <a:r>
              <a:rPr lang="ru-RU" sz="1400" dirty="0"/>
              <a:t>могут дать возможность более глубокого самовыражения, особенно при изучении чувств или реакций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sp>
        <p:nvSpPr>
          <p:cNvPr id="9" name="Прямоугольник 7"/>
          <p:cNvSpPr>
            <a:spLocks noChangeArrowheads="1"/>
          </p:cNvSpPr>
          <p:nvPr/>
        </p:nvSpPr>
        <p:spPr bwMode="auto">
          <a:xfrm>
            <a:off x="358775" y="329685"/>
            <a:ext cx="47721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ru-RU" altLang="ru-RU" sz="2400" dirty="0">
                <a:solidFill>
                  <a:srgbClr val="5300A6"/>
                </a:solidFill>
                <a:latin typeface="Merriweather" pitchFamily="2" charset="-52"/>
              </a:rPr>
              <a:t>Художественные материалы</a:t>
            </a:r>
          </a:p>
        </p:txBody>
      </p:sp>
      <p:sp>
        <p:nvSpPr>
          <p:cNvPr id="10" name="Прямоугольник 14"/>
          <p:cNvSpPr>
            <a:spLocks noChangeArrowheads="1"/>
          </p:cNvSpPr>
          <p:nvPr/>
        </p:nvSpPr>
        <p:spPr bwMode="auto">
          <a:xfrm>
            <a:off x="4552910" y="935262"/>
            <a:ext cx="4232315" cy="172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80000" tIns="0" rIns="0" bIns="0">
            <a:spAutoFit/>
          </a:bodyPr>
          <a:lstStyle/>
          <a:p>
            <a:pPr marL="342900" indent="-342900">
              <a:buFont typeface="+mj-lt"/>
              <a:buAutoNum type="arabicPeriod" startAt="6"/>
            </a:pPr>
            <a:r>
              <a:rPr lang="ru-RU" sz="1400" dirty="0" smtClean="0"/>
              <a:t>Работа </a:t>
            </a:r>
            <a:r>
              <a:rPr lang="ru-RU" sz="1400" dirty="0"/>
              <a:t>с «выразительными» материалами может быть </a:t>
            </a:r>
            <a:r>
              <a:rPr lang="ru-RU" sz="1400" dirty="0" err="1"/>
              <a:t>терапевтичной</a:t>
            </a:r>
            <a:r>
              <a:rPr lang="ru-RU" sz="1400" dirty="0"/>
              <a:t> для многих клиентов. Она не только помогает выразить широкий спектр эмоций; работа с глиной или размазывание пастелей или красок — с </a:t>
            </a:r>
            <a:r>
              <a:rPr lang="ru-RU" sz="1400" dirty="0" err="1"/>
              <a:t>безоценочной</a:t>
            </a:r>
            <a:r>
              <a:rPr lang="ru-RU" sz="1400" dirty="0"/>
              <a:t> реакцией на конечный продукт — могут стать целительными сами по себе.</a:t>
            </a:r>
          </a:p>
        </p:txBody>
      </p:sp>
      <p:sp>
        <p:nvSpPr>
          <p:cNvPr id="11" name="Прямоугольник 10">
            <a:hlinkClick r:id="rId4"/>
          </p:cNvPr>
          <p:cNvSpPr/>
          <p:nvPr/>
        </p:nvSpPr>
        <p:spPr>
          <a:xfrm>
            <a:off x="7827963" y="-3175"/>
            <a:ext cx="1316037" cy="28733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59198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27963" y="0"/>
            <a:ext cx="1316037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Прямоугольник 7"/>
          <p:cNvSpPr>
            <a:spLocks noChangeArrowheads="1"/>
          </p:cNvSpPr>
          <p:nvPr/>
        </p:nvSpPr>
        <p:spPr bwMode="auto">
          <a:xfrm>
            <a:off x="358775" y="329685"/>
            <a:ext cx="353782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ru-RU" altLang="ru-RU" sz="2400" dirty="0" err="1">
                <a:solidFill>
                  <a:srgbClr val="5300A6"/>
                </a:solidFill>
                <a:latin typeface="Merriweather" pitchFamily="2" charset="-52"/>
              </a:rPr>
              <a:t>Изотерапия</a:t>
            </a:r>
            <a:r>
              <a:rPr lang="ru-RU" altLang="ru-RU" sz="2400" dirty="0">
                <a:solidFill>
                  <a:srgbClr val="5300A6"/>
                </a:solidFill>
                <a:latin typeface="Merriweather" pitchFamily="2" charset="-52"/>
              </a:rPr>
              <a:t> с детьми</a:t>
            </a:r>
          </a:p>
        </p:txBody>
      </p:sp>
      <p:sp>
        <p:nvSpPr>
          <p:cNvPr id="5124" name="Прямоугольник 14"/>
          <p:cNvSpPr>
            <a:spLocks noChangeArrowheads="1"/>
          </p:cNvSpPr>
          <p:nvPr/>
        </p:nvSpPr>
        <p:spPr bwMode="auto">
          <a:xfrm>
            <a:off x="188460" y="803071"/>
            <a:ext cx="8596765" cy="301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80000" tIns="0" rIns="0" bIns="0">
            <a:spAutoFit/>
          </a:bodyPr>
          <a:lstStyle/>
          <a:p>
            <a:r>
              <a:rPr lang="ru-RU" sz="1400" dirty="0"/>
              <a:t>При восприятии продуктов изобразительного творчества арт-терапевту необходимо</a:t>
            </a:r>
          </a:p>
          <a:p>
            <a:r>
              <a:rPr lang="ru-RU" sz="1400" dirty="0"/>
              <a:t>обращать внимание на следующие аспекты:</a:t>
            </a:r>
          </a:p>
          <a:p>
            <a:r>
              <a:rPr lang="ru-RU" sz="1400" dirty="0"/>
              <a:t>1) какое чувство передаёт рисунок, коллаж, скульптура;</a:t>
            </a:r>
          </a:p>
          <a:p>
            <a:r>
              <a:rPr lang="ru-RU" sz="1400" dirty="0"/>
              <a:t>2) что выглядит странным;</a:t>
            </a:r>
          </a:p>
          <a:p>
            <a:r>
              <a:rPr lang="ru-RU" sz="1400" dirty="0"/>
              <a:t>3) чего не хватает у данного объекта;</a:t>
            </a:r>
          </a:p>
          <a:p>
            <a:r>
              <a:rPr lang="ru-RU" sz="1400" dirty="0"/>
              <a:t>4) что находится в центре (то, что в центре, часто указывает на суть проблемы или на то,</a:t>
            </a:r>
          </a:p>
          <a:p>
            <a:r>
              <a:rPr lang="ru-RU" sz="1400" dirty="0"/>
              <a:t>что для этого человека является главным);</a:t>
            </a:r>
          </a:p>
          <a:p>
            <a:r>
              <a:rPr lang="ru-RU" sz="1400" dirty="0"/>
              <a:t>5) каковы размеры и пропорции изображённых объектов и людей;</a:t>
            </a:r>
          </a:p>
          <a:p>
            <a:r>
              <a:rPr lang="ru-RU" sz="1400" dirty="0"/>
              <a:t>6) есть ли повторяющиеся объекты; </a:t>
            </a:r>
          </a:p>
          <a:p>
            <a:r>
              <a:rPr lang="ru-RU" sz="1400" dirty="0"/>
              <a:t>7) в какой перспективе выполнена работа и как она используется автором;</a:t>
            </a:r>
          </a:p>
          <a:p>
            <a:r>
              <a:rPr lang="ru-RU" sz="1400" dirty="0"/>
              <a:t>8) есть ли подписи на работах, так как они могут использоваться для того, чтобы внести</a:t>
            </a:r>
          </a:p>
          <a:p>
            <a:r>
              <a:rPr lang="ru-RU" sz="1400" dirty="0"/>
              <a:t>ясность и уменьшить возможность неправильной интерпретации данной работы,</a:t>
            </a:r>
          </a:p>
          <a:p>
            <a:r>
              <a:rPr lang="ru-RU" sz="1400" dirty="0"/>
              <a:t>что, возможно, отражает степень доверия к невербальному способу общения;</a:t>
            </a:r>
          </a:p>
          <a:p>
            <a:r>
              <a:rPr lang="ru-RU" sz="1400" dirty="0"/>
              <a:t>9) постарайтесь стать частью работы и привлеките к этому автора.</a:t>
            </a:r>
          </a:p>
        </p:txBody>
      </p:sp>
      <p:sp>
        <p:nvSpPr>
          <p:cNvPr id="8" name="Прямоугольник 7">
            <a:hlinkClick r:id="rId4"/>
          </p:cNvPr>
          <p:cNvSpPr/>
          <p:nvPr/>
        </p:nvSpPr>
        <p:spPr>
          <a:xfrm>
            <a:off x="7827963" y="-3175"/>
            <a:ext cx="1316037" cy="28733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920550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27963" y="0"/>
            <a:ext cx="1316037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Прямоугольник 7"/>
          <p:cNvSpPr>
            <a:spLocks noChangeArrowheads="1"/>
          </p:cNvSpPr>
          <p:nvPr/>
        </p:nvSpPr>
        <p:spPr bwMode="auto">
          <a:xfrm>
            <a:off x="358775" y="306162"/>
            <a:ext cx="655788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ru-RU" altLang="ru-RU" sz="2400" dirty="0">
                <a:solidFill>
                  <a:srgbClr val="5300A6"/>
                </a:solidFill>
                <a:latin typeface="Merriweather" pitchFamily="2" charset="-52"/>
              </a:rPr>
              <a:t>Особенности восприятия в </a:t>
            </a:r>
            <a:r>
              <a:rPr lang="ru-RU" altLang="ru-RU" sz="2400" dirty="0" err="1">
                <a:solidFill>
                  <a:srgbClr val="5300A6"/>
                </a:solidFill>
                <a:latin typeface="Merriweather" pitchFamily="2" charset="-52"/>
              </a:rPr>
              <a:t>изотерапии</a:t>
            </a:r>
            <a:endParaRPr lang="ru-RU" altLang="ru-RU" sz="2400" dirty="0">
              <a:solidFill>
                <a:srgbClr val="5300A6"/>
              </a:solidFill>
              <a:latin typeface="Merriweather" pitchFamily="2" charset="-52"/>
            </a:endParaRPr>
          </a:p>
        </p:txBody>
      </p:sp>
      <p:sp>
        <p:nvSpPr>
          <p:cNvPr id="5124" name="Прямоугольник 14"/>
          <p:cNvSpPr>
            <a:spLocks noChangeArrowheads="1"/>
          </p:cNvSpPr>
          <p:nvPr/>
        </p:nvSpPr>
        <p:spPr bwMode="auto">
          <a:xfrm>
            <a:off x="181202" y="863863"/>
            <a:ext cx="5651273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80000" tIns="0" rIns="0" bIns="0">
            <a:spAutoFit/>
          </a:bodyPr>
          <a:lstStyle/>
          <a:p>
            <a:r>
              <a:rPr lang="ru-RU" sz="1600" dirty="0"/>
              <a:t>Работа с ребёнком — это процесс, требующий осторожности и деликатности, процесс,</a:t>
            </a:r>
          </a:p>
          <a:p>
            <a:r>
              <a:rPr lang="ru-RU" sz="1600" dirty="0"/>
              <a:t>при котором происходящее в душе психолога взаимодействует с происходящим в душе ребёнка. Изобразительное творчество — это мощное средство </a:t>
            </a:r>
            <a:r>
              <a:rPr lang="ru-RU" sz="1600" dirty="0" smtClean="0"/>
              <a:t>самовыражения, помогающее </a:t>
            </a:r>
            <a:r>
              <a:rPr lang="ru-RU" sz="1600" dirty="0"/>
              <a:t>осуществить самоидентификацию и обеспечивающее путь для </a:t>
            </a:r>
            <a:r>
              <a:rPr lang="ru-RU" sz="1600" dirty="0" smtClean="0"/>
              <a:t>проявления чувств.</a:t>
            </a:r>
          </a:p>
          <a:p>
            <a:endParaRPr lang="ru-RU" sz="1600" dirty="0"/>
          </a:p>
          <a:p>
            <a:r>
              <a:rPr lang="ru-RU" sz="1600" dirty="0"/>
              <a:t>Арт-терапевт строит свои отношения с ребёнком таким образом, чтобы ребёнок </a:t>
            </a:r>
            <a:r>
              <a:rPr lang="ru-RU" sz="1600" dirty="0" smtClean="0"/>
              <a:t>делился своими </a:t>
            </a:r>
            <a:r>
              <a:rPr lang="ru-RU" sz="1600" dirty="0"/>
              <a:t>ощущениями, возникающими при </a:t>
            </a:r>
            <a:r>
              <a:rPr lang="ru-RU" sz="1600" dirty="0" err="1"/>
              <a:t>изотерапии</a:t>
            </a:r>
            <a:r>
              <a:rPr lang="ru-RU" sz="1600" dirty="0"/>
              <a:t>, чувствами, касающимися </a:t>
            </a:r>
            <a:r>
              <a:rPr lang="ru-RU" sz="1600" dirty="0" smtClean="0"/>
              <a:t>подхода к </a:t>
            </a:r>
            <a:r>
              <a:rPr lang="ru-RU" sz="1600" dirty="0"/>
              <a:t>выполнению и решению задачи, к самой работе, к процессу творения.</a:t>
            </a:r>
          </a:p>
          <a:p>
            <a:endParaRPr lang="ru-RU" sz="1600" dirty="0"/>
          </a:p>
        </p:txBody>
      </p:sp>
      <p:sp>
        <p:nvSpPr>
          <p:cNvPr id="8" name="Прямоугольник 7">
            <a:hlinkClick r:id="rId4"/>
          </p:cNvPr>
          <p:cNvSpPr/>
          <p:nvPr/>
        </p:nvSpPr>
        <p:spPr>
          <a:xfrm>
            <a:off x="7827963" y="-3175"/>
            <a:ext cx="1316037" cy="28733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960062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27963" y="0"/>
            <a:ext cx="1316037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Прямоугольник 14"/>
          <p:cNvSpPr>
            <a:spLocks noChangeArrowheads="1"/>
          </p:cNvSpPr>
          <p:nvPr/>
        </p:nvSpPr>
        <p:spPr bwMode="auto">
          <a:xfrm>
            <a:off x="188459" y="807621"/>
            <a:ext cx="5644016" cy="3877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80000" tIns="0" rIns="0" bIns="0">
            <a:spAutoFit/>
          </a:bodyPr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lang="ru-RU" sz="1400" dirty="0"/>
              <a:t>Первый этап: свободная активность перед собственно творческим процессом —непосредственное переживание. 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На </a:t>
            </a:r>
            <a:r>
              <a:rPr lang="ru-RU" sz="1400" dirty="0"/>
              <a:t>этом этапе </a:t>
            </a:r>
            <a:r>
              <a:rPr lang="ru-RU" sz="1400" dirty="0" err="1"/>
              <a:t>изотерапии</a:t>
            </a:r>
            <a:r>
              <a:rPr lang="ru-RU" sz="1400" dirty="0"/>
              <a:t> дети любят, как они это называют, «пачкать», сначала используя один, затем другой материал, 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а </a:t>
            </a:r>
            <a:r>
              <a:rPr lang="ru-RU" sz="1400" dirty="0"/>
              <a:t>потом смешивая их</a:t>
            </a:r>
            <a:r>
              <a:rPr lang="ru-RU" sz="1400" dirty="0" smtClean="0"/>
              <a:t>.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endParaRPr lang="ru-RU" sz="1400" dirty="0"/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ru-RU" sz="1400" dirty="0"/>
              <a:t>Второй этап: процесс творческой работы — создание феномена, визуальное представление. Дети безмолвно уходят во взаимодействие со своим творческим самовыражением, вне зависимости от возраста (даже очень маленькие дети</a:t>
            </a:r>
            <a:r>
              <a:rPr lang="ru-RU" sz="1400" dirty="0" smtClean="0"/>
              <a:t>).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endParaRPr lang="ru-RU" sz="1400" dirty="0"/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ru-RU" sz="1400" dirty="0"/>
              <a:t>Третий этап: дистанцирование, процесс рассматривания. На этом этапе необходимо расположить работу в таком месте, где на неё было бы легко смотреть. Детям предлагают поместить своё художественное произведение в удобном для них месте на вертикальной поверхности (стене, окне, на стенке шкафа, двери</a:t>
            </a:r>
            <a:r>
              <a:rPr lang="ru-RU" sz="1400" dirty="0" smtClean="0"/>
              <a:t>).</a:t>
            </a:r>
            <a:endParaRPr lang="ru-RU" sz="1400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358775" y="306162"/>
            <a:ext cx="655788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ru-RU" altLang="ru-RU" sz="2400" dirty="0">
                <a:solidFill>
                  <a:srgbClr val="5300A6"/>
                </a:solidFill>
                <a:latin typeface="Merriweather" pitchFamily="2" charset="-52"/>
              </a:rPr>
              <a:t>Особенности восприятия в </a:t>
            </a:r>
            <a:r>
              <a:rPr lang="ru-RU" altLang="ru-RU" sz="2400" dirty="0" err="1">
                <a:solidFill>
                  <a:srgbClr val="5300A6"/>
                </a:solidFill>
                <a:latin typeface="Merriweather" pitchFamily="2" charset="-52"/>
              </a:rPr>
              <a:t>изотерапии</a:t>
            </a:r>
            <a:endParaRPr lang="ru-RU" altLang="ru-RU" sz="2400" dirty="0">
              <a:solidFill>
                <a:srgbClr val="5300A6"/>
              </a:solidFill>
              <a:latin typeface="Merriweather" pitchFamily="2" charset="-52"/>
            </a:endParaRPr>
          </a:p>
        </p:txBody>
      </p:sp>
      <p:sp>
        <p:nvSpPr>
          <p:cNvPr id="9" name="Прямоугольник 8">
            <a:hlinkClick r:id="rId4"/>
          </p:cNvPr>
          <p:cNvSpPr/>
          <p:nvPr/>
        </p:nvSpPr>
        <p:spPr>
          <a:xfrm>
            <a:off x="7827963" y="-3175"/>
            <a:ext cx="1316037" cy="28733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289190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27963" y="0"/>
            <a:ext cx="1316037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Прямоугольник 14"/>
          <p:cNvSpPr>
            <a:spLocks noChangeArrowheads="1"/>
          </p:cNvSpPr>
          <p:nvPr/>
        </p:nvSpPr>
        <p:spPr bwMode="auto">
          <a:xfrm>
            <a:off x="181202" y="775465"/>
            <a:ext cx="8604023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80000" tIns="0" rIns="0" bIns="0">
            <a:spAutoFit/>
          </a:bodyPr>
          <a:lstStyle/>
          <a:p>
            <a:r>
              <a:rPr lang="ru-RU" sz="1400" dirty="0"/>
              <a:t>Четвёртый этап: вербализация чувств, мыслей, возникших в результате рассматривания творческой работы</a:t>
            </a:r>
            <a:r>
              <a:rPr lang="ru-RU" sz="1400" dirty="0" smtClean="0"/>
              <a:t>.</a:t>
            </a:r>
          </a:p>
          <a:p>
            <a:endParaRPr lang="ru-RU" sz="1400" dirty="0"/>
          </a:p>
          <a:p>
            <a:r>
              <a:rPr lang="ru-RU" sz="1400" dirty="0"/>
              <a:t>Особенности четвёртого этапа изобразительной деятельности таковы</a:t>
            </a:r>
            <a:r>
              <a:rPr lang="ru-RU" sz="1400" dirty="0" smtClean="0"/>
              <a:t>:</a:t>
            </a:r>
            <a:endParaRPr lang="ru-RU" sz="1400" dirty="0"/>
          </a:p>
          <a:p>
            <a:pPr marL="342900" indent="-342900">
              <a:buAutoNum type="arabicPeriod"/>
            </a:pPr>
            <a:r>
              <a:rPr lang="ru-RU" sz="1400" dirty="0"/>
              <a:t>Психолог просит ребёнка описать картинку так, как будто картинкой является он сам, с использованием слова «Я». Например: «Я — картинка, по всей моей поверхности расположены красные линии, а в середине находится голубой квадрат</a:t>
            </a:r>
            <a:r>
              <a:rPr lang="ru-RU" sz="1400" dirty="0" smtClean="0"/>
              <a:t>».</a:t>
            </a:r>
          </a:p>
          <a:p>
            <a:pPr marL="342900" indent="-342900">
              <a:buAutoNum type="arabicPeriod"/>
            </a:pPr>
            <a:endParaRPr lang="ru-RU" sz="1400" dirty="0"/>
          </a:p>
          <a:p>
            <a:pPr marL="342900" indent="-342900">
              <a:buAutoNum type="arabicPeriod"/>
            </a:pPr>
            <a:r>
              <a:rPr lang="ru-RU" sz="1400" dirty="0"/>
              <a:t>Выбираются специфические предметы на картинке, для того чтобы ребёнок их идентифицировал с чем-нибудь: «Будь голубым квадратом и опиши себя: на что ты похож, каковы твои действия и т. д</a:t>
            </a:r>
            <a:r>
              <a:rPr lang="ru-RU" sz="1400" dirty="0" smtClean="0"/>
              <a:t>.».</a:t>
            </a:r>
          </a:p>
          <a:p>
            <a:pPr marL="342900" indent="-342900">
              <a:buAutoNum type="arabicPeriod"/>
            </a:pPr>
            <a:endParaRPr lang="ru-RU" sz="1400" dirty="0"/>
          </a:p>
          <a:p>
            <a:pPr marL="342900" indent="-342900">
              <a:buAutoNum type="arabicPeriod"/>
            </a:pPr>
            <a:r>
              <a:rPr lang="ru-RU" sz="1400" dirty="0"/>
              <a:t>При необходимости задают ребёнку вопросы, чтобы облегчить ему </a:t>
            </a:r>
            <a:r>
              <a:rPr lang="ru-RU" sz="1400" dirty="0" smtClean="0"/>
              <a:t>выполнение </a:t>
            </a:r>
            <a:r>
              <a:rPr lang="ru-RU" sz="1400" dirty="0"/>
              <a:t>задачи: 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«</a:t>
            </a:r>
            <a:r>
              <a:rPr lang="ru-RU" sz="1400" dirty="0"/>
              <a:t>Что ты делаешь?», «Кто пользуется тобой?», «Кто тебе ближе всех</a:t>
            </a:r>
            <a:r>
              <a:rPr lang="ru-RU" sz="1400" dirty="0" smtClean="0"/>
              <a:t>?»</a:t>
            </a:r>
          </a:p>
          <a:p>
            <a:pPr marL="342900" indent="-342900">
              <a:buAutoNum type="arabicPeriod"/>
            </a:pPr>
            <a:endParaRPr lang="ru-RU" sz="1400" dirty="0"/>
          </a:p>
          <a:p>
            <a:r>
              <a:rPr lang="ru-RU" sz="1400" dirty="0"/>
              <a:t>Эти вопросы помогают входить в рисунок вместе с ребёнком и открывают </a:t>
            </a:r>
            <a:endParaRPr lang="ru-RU" sz="1400" dirty="0" smtClean="0"/>
          </a:p>
          <a:p>
            <a:r>
              <a:rPr lang="ru-RU" sz="1400" dirty="0" smtClean="0"/>
              <a:t>различные </a:t>
            </a:r>
            <a:r>
              <a:rPr lang="ru-RU" sz="1400" dirty="0"/>
              <a:t>пути установления отношений и реализации терапевтического </a:t>
            </a:r>
            <a:endParaRPr lang="ru-RU" sz="1400" dirty="0" smtClean="0"/>
          </a:p>
          <a:p>
            <a:r>
              <a:rPr lang="ru-RU" sz="1400" dirty="0" smtClean="0"/>
              <a:t>процесса</a:t>
            </a:r>
            <a:r>
              <a:rPr lang="ru-RU" sz="1400" dirty="0"/>
              <a:t>.</a:t>
            </a:r>
          </a:p>
          <a:p>
            <a:endParaRPr lang="ru-RU" sz="1400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358775" y="306162"/>
            <a:ext cx="655788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ru-RU" altLang="ru-RU" sz="2400" dirty="0">
                <a:solidFill>
                  <a:srgbClr val="5300A6"/>
                </a:solidFill>
                <a:latin typeface="Merriweather" pitchFamily="2" charset="-52"/>
              </a:rPr>
              <a:t>Особенности восприятия в </a:t>
            </a:r>
            <a:r>
              <a:rPr lang="ru-RU" altLang="ru-RU" sz="2400" dirty="0" err="1">
                <a:solidFill>
                  <a:srgbClr val="5300A6"/>
                </a:solidFill>
                <a:latin typeface="Merriweather" pitchFamily="2" charset="-52"/>
              </a:rPr>
              <a:t>изотерапии</a:t>
            </a:r>
            <a:endParaRPr lang="ru-RU" altLang="ru-RU" sz="2400" dirty="0">
              <a:solidFill>
                <a:srgbClr val="5300A6"/>
              </a:solidFill>
              <a:latin typeface="Merriweather" pitchFamily="2" charset="-52"/>
            </a:endParaRPr>
          </a:p>
        </p:txBody>
      </p:sp>
      <p:sp>
        <p:nvSpPr>
          <p:cNvPr id="9" name="Прямоугольник 8">
            <a:hlinkClick r:id="rId4"/>
          </p:cNvPr>
          <p:cNvSpPr/>
          <p:nvPr/>
        </p:nvSpPr>
        <p:spPr>
          <a:xfrm>
            <a:off x="7827963" y="-3175"/>
            <a:ext cx="1316037" cy="28733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213022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27963" y="0"/>
            <a:ext cx="1316037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Прямоугольник 14"/>
          <p:cNvSpPr>
            <a:spLocks noChangeArrowheads="1"/>
          </p:cNvSpPr>
          <p:nvPr/>
        </p:nvSpPr>
        <p:spPr bwMode="auto">
          <a:xfrm>
            <a:off x="217488" y="784906"/>
            <a:ext cx="8567737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80000" tIns="0" rIns="0" bIns="0">
            <a:spAutoFit/>
          </a:bodyPr>
          <a:lstStyle/>
          <a:p>
            <a:pPr marL="342900" indent="-342900">
              <a:buAutoNum type="arabicPeriod" startAt="4"/>
            </a:pPr>
            <a:r>
              <a:rPr lang="ru-RU" sz="1400" dirty="0"/>
              <a:t>Психолог просит ребёнка обратить внимание на цвета</a:t>
            </a:r>
            <a:r>
              <a:rPr lang="ru-RU" sz="1400" dirty="0" smtClean="0"/>
              <a:t>.</a:t>
            </a:r>
          </a:p>
          <a:p>
            <a:pPr marL="342900" indent="-342900">
              <a:buAutoNum type="arabicPeriod" startAt="4"/>
            </a:pPr>
            <a:endParaRPr lang="ru-RU" sz="1400" dirty="0"/>
          </a:p>
          <a:p>
            <a:pPr marL="342900" indent="-342900">
              <a:buAutoNum type="arabicPeriod" startAt="4"/>
            </a:pPr>
            <a:r>
              <a:rPr lang="ru-RU" sz="1400" dirty="0"/>
              <a:t>Психолог работает над идентификацией, помогая ребёнку «отнести к себе» то, что он говорит, описывая картинку или её части. Можно спросить ребёнка: «Ты когда-нибудь испытывал что-нибудь похожее?», «Ты когда-нибудь делаешь это?», «Относится ли это каким-либо образом к твоей жизни?», «Есть ли тебе что сказать в роли розового куста из того, что ты мог бы сказать как человек?» </a:t>
            </a:r>
            <a:endParaRPr lang="ru-RU" sz="1400" dirty="0" smtClean="0"/>
          </a:p>
          <a:p>
            <a:pPr marL="342900" indent="-342900">
              <a:buAutoNum type="arabicPeriod" startAt="4"/>
            </a:pPr>
            <a:endParaRPr lang="ru-RU" sz="1400" dirty="0"/>
          </a:p>
          <a:p>
            <a:r>
              <a:rPr lang="ru-RU" sz="1400" dirty="0"/>
              <a:t>Подобные вопросы можно задать в самой разнообразной форме. Необходимо задавать их очень осторожно и мягко</a:t>
            </a:r>
            <a:r>
              <a:rPr lang="ru-RU" sz="1400" dirty="0" smtClean="0"/>
              <a:t>.</a:t>
            </a:r>
          </a:p>
          <a:p>
            <a:endParaRPr lang="ru-RU" sz="1400" dirty="0"/>
          </a:p>
          <a:p>
            <a:pPr marL="342900" indent="-342900">
              <a:buAutoNum type="arabicPeriod" startAt="6"/>
            </a:pPr>
            <a:r>
              <a:rPr lang="ru-RU" sz="1400" dirty="0"/>
              <a:t>На этом этапе рисунок откладывается и прорабатываются реальные жизненные ситуации или рассказы, «вытекающие» из рисунка</a:t>
            </a:r>
            <a:r>
              <a:rPr lang="ru-RU" sz="1400" dirty="0" smtClean="0"/>
              <a:t>.</a:t>
            </a:r>
          </a:p>
          <a:p>
            <a:pPr marL="342900" indent="-342900">
              <a:buAutoNum type="arabicPeriod" startAt="6"/>
            </a:pPr>
            <a:endParaRPr lang="ru-RU" sz="1400" dirty="0"/>
          </a:p>
          <a:p>
            <a:pPr marL="342900" indent="-342900">
              <a:buAutoNum type="arabicPeriod" startAt="6"/>
            </a:pPr>
            <a:r>
              <a:rPr lang="ru-RU" sz="1400" dirty="0"/>
              <a:t>Психолог выясняет, нет ли пропусков или пустых мест на картинках </a:t>
            </a:r>
            <a:r>
              <a:rPr lang="ru-RU" sz="1400" dirty="0" smtClean="0"/>
              <a:t>и</a:t>
            </a:r>
          </a:p>
          <a:p>
            <a:r>
              <a:rPr lang="ru-RU" sz="1400" dirty="0" smtClean="0"/>
              <a:t>обращает </a:t>
            </a:r>
            <a:r>
              <a:rPr lang="ru-RU" sz="1400" dirty="0"/>
              <a:t>особое внимание на этот факт. Психолог останавливается на </a:t>
            </a:r>
            <a:r>
              <a:rPr lang="ru-RU" sz="1400" dirty="0" smtClean="0"/>
              <a:t>тех</a:t>
            </a:r>
          </a:p>
          <a:p>
            <a:r>
              <a:rPr lang="ru-RU" sz="1400" dirty="0" smtClean="0"/>
              <a:t>вещах</a:t>
            </a:r>
            <a:r>
              <a:rPr lang="ru-RU" sz="1400" dirty="0"/>
              <a:t>, которые для ребёнка выходят на первый план. При этом </a:t>
            </a:r>
            <a:r>
              <a:rPr lang="ru-RU" sz="1400" dirty="0" smtClean="0"/>
              <a:t>необходимо</a:t>
            </a:r>
          </a:p>
          <a:p>
            <a:r>
              <a:rPr lang="ru-RU" sz="1400" dirty="0" smtClean="0"/>
              <a:t>проявлять </a:t>
            </a:r>
            <a:r>
              <a:rPr lang="ru-RU" sz="1400" dirty="0"/>
              <a:t>большой интерес и настойчивость.</a:t>
            </a:r>
          </a:p>
          <a:p>
            <a:endParaRPr lang="ru-RU" sz="1400" dirty="0"/>
          </a:p>
          <a:p>
            <a:endParaRPr lang="ru-RU" sz="1400" dirty="0"/>
          </a:p>
          <a:p>
            <a:endParaRPr lang="ru-RU" sz="1400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358775" y="306162"/>
            <a:ext cx="655788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ru-RU" altLang="ru-RU" sz="2400" dirty="0">
                <a:solidFill>
                  <a:srgbClr val="5300A6"/>
                </a:solidFill>
                <a:latin typeface="Merriweather" pitchFamily="2" charset="-52"/>
              </a:rPr>
              <a:t>Особенности восприятия в </a:t>
            </a:r>
            <a:r>
              <a:rPr lang="ru-RU" altLang="ru-RU" sz="2400" dirty="0" err="1">
                <a:solidFill>
                  <a:srgbClr val="5300A6"/>
                </a:solidFill>
                <a:latin typeface="Merriweather" pitchFamily="2" charset="-52"/>
              </a:rPr>
              <a:t>изотерапии</a:t>
            </a:r>
            <a:endParaRPr lang="ru-RU" altLang="ru-RU" sz="2400" dirty="0">
              <a:solidFill>
                <a:srgbClr val="5300A6"/>
              </a:solidFill>
              <a:latin typeface="Merriweather" pitchFamily="2" charset="-52"/>
            </a:endParaRPr>
          </a:p>
        </p:txBody>
      </p:sp>
      <p:sp>
        <p:nvSpPr>
          <p:cNvPr id="9" name="Прямоугольник 8">
            <a:hlinkClick r:id="rId4"/>
          </p:cNvPr>
          <p:cNvSpPr/>
          <p:nvPr/>
        </p:nvSpPr>
        <p:spPr>
          <a:xfrm>
            <a:off x="7827963" y="-3175"/>
            <a:ext cx="1316037" cy="28733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430661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27963" y="0"/>
            <a:ext cx="1316037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Прямоугольник 7"/>
          <p:cNvSpPr>
            <a:spLocks noChangeArrowheads="1"/>
          </p:cNvSpPr>
          <p:nvPr/>
        </p:nvSpPr>
        <p:spPr bwMode="auto">
          <a:xfrm>
            <a:off x="358775" y="329685"/>
            <a:ext cx="655788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ru-RU" altLang="ru-RU" sz="2400" dirty="0">
                <a:solidFill>
                  <a:srgbClr val="5300A6"/>
                </a:solidFill>
                <a:latin typeface="Merriweather" pitchFamily="2" charset="-52"/>
              </a:rPr>
              <a:t>Особенности восприятия в </a:t>
            </a:r>
            <a:r>
              <a:rPr lang="ru-RU" altLang="ru-RU" sz="2400" dirty="0" err="1">
                <a:solidFill>
                  <a:srgbClr val="5300A6"/>
                </a:solidFill>
                <a:latin typeface="Merriweather" pitchFamily="2" charset="-52"/>
              </a:rPr>
              <a:t>изотерапии</a:t>
            </a:r>
            <a:endParaRPr lang="ru-RU" altLang="ru-RU" sz="2400" dirty="0">
              <a:solidFill>
                <a:srgbClr val="5300A6"/>
              </a:solidFill>
              <a:latin typeface="Merriweather" pitchFamily="2" charset="-52"/>
            </a:endParaRPr>
          </a:p>
        </p:txBody>
      </p:sp>
      <p:sp>
        <p:nvSpPr>
          <p:cNvPr id="5124" name="Прямоугольник 14"/>
          <p:cNvSpPr>
            <a:spLocks noChangeArrowheads="1"/>
          </p:cNvSpPr>
          <p:nvPr/>
        </p:nvSpPr>
        <p:spPr bwMode="auto">
          <a:xfrm>
            <a:off x="188459" y="917167"/>
            <a:ext cx="859676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80000" tIns="0" rIns="0" bIns="0">
            <a:spAutoFit/>
          </a:bodyPr>
          <a:lstStyle/>
          <a:p>
            <a:pPr marL="342900" indent="-342900">
              <a:buAutoNum type="arabicPeriod" startAt="8"/>
            </a:pPr>
            <a:r>
              <a:rPr lang="ru-RU" sz="1400" dirty="0"/>
              <a:t>Осуществляются наблюдения за внешними проявлениями поведения: особенностями оттенка голоса ребёнка, положением его тела, выражением лица, жестами, дыханием, паузами. Молчание может означать контроль, обдумывание, припоминание, репрессию, тревогу, страх или </a:t>
            </a:r>
            <a:r>
              <a:rPr lang="ru-RU" sz="1400" dirty="0" err="1"/>
              <a:t>осознавание</a:t>
            </a:r>
            <a:r>
              <a:rPr lang="ru-RU" sz="1400" dirty="0"/>
              <a:t> чего-либо. </a:t>
            </a:r>
          </a:p>
          <a:p>
            <a:endParaRPr lang="ru-RU" sz="1400" dirty="0"/>
          </a:p>
        </p:txBody>
      </p:sp>
      <p:sp>
        <p:nvSpPr>
          <p:cNvPr id="8" name="Прямоугольник 7">
            <a:hlinkClick r:id="rId4"/>
          </p:cNvPr>
          <p:cNvSpPr/>
          <p:nvPr/>
        </p:nvSpPr>
        <p:spPr>
          <a:xfrm>
            <a:off x="7827963" y="-3175"/>
            <a:ext cx="1316037" cy="28733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92260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27963" y="0"/>
            <a:ext cx="1316037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Прямоугольник 7"/>
          <p:cNvSpPr>
            <a:spLocks noChangeArrowheads="1"/>
          </p:cNvSpPr>
          <p:nvPr/>
        </p:nvSpPr>
        <p:spPr bwMode="auto">
          <a:xfrm>
            <a:off x="358775" y="347313"/>
            <a:ext cx="53091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ru-RU" altLang="ru-RU" sz="2400" dirty="0">
                <a:solidFill>
                  <a:srgbClr val="5300A6"/>
                </a:solidFill>
                <a:latin typeface="Merriweather" pitchFamily="2" charset="-52"/>
              </a:rPr>
              <a:t>Арт-терапия в условиях школы</a:t>
            </a:r>
          </a:p>
        </p:txBody>
      </p:sp>
      <p:sp>
        <p:nvSpPr>
          <p:cNvPr id="5124" name="Прямоугольник 14"/>
          <p:cNvSpPr>
            <a:spLocks noChangeArrowheads="1"/>
          </p:cNvSpPr>
          <p:nvPr/>
        </p:nvSpPr>
        <p:spPr bwMode="auto">
          <a:xfrm>
            <a:off x="210230" y="806041"/>
            <a:ext cx="8574995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80000" tIns="0" rIns="0" bIns="0">
            <a:spAutoFit/>
          </a:bodyPr>
          <a:lstStyle/>
          <a:p>
            <a:r>
              <a:rPr lang="ru-RU" sz="1400" dirty="0"/>
              <a:t>Поступление в школу и начальный период обучения вызывают перестройку всего образа</a:t>
            </a:r>
          </a:p>
          <a:p>
            <a:r>
              <a:rPr lang="ru-RU" sz="1400" dirty="0"/>
              <a:t>жизни и деятельности ребёнка. Учебная деятельность требует от ребёнка определённой</a:t>
            </a:r>
          </a:p>
          <a:p>
            <a:r>
              <a:rPr lang="ru-RU" sz="1400" dirty="0"/>
              <a:t>степени подготовленности и в физиологическом, и в социальном отношении. Наблюдения</a:t>
            </a:r>
          </a:p>
          <a:p>
            <a:r>
              <a:rPr lang="ru-RU" sz="1400" dirty="0"/>
              <a:t>физиологов, психологов и педагогов показывают, что среди первоклассников есть дети,</a:t>
            </a:r>
          </a:p>
          <a:p>
            <a:r>
              <a:rPr lang="ru-RU" sz="1400" dirty="0"/>
              <a:t>которые в силу индивидуальных психофизиологических особенностей трудно адаптируются</a:t>
            </a:r>
          </a:p>
          <a:p>
            <a:r>
              <a:rPr lang="ru-RU" sz="1400" dirty="0"/>
              <a:t>к новым для них условиям, лишь частично справляются (или не справляются вовсе)</a:t>
            </a:r>
          </a:p>
          <a:p>
            <a:r>
              <a:rPr lang="ru-RU" sz="1400" dirty="0"/>
              <a:t>с режимом работы и учебной программой. У некоторых детей в связи с обучением</a:t>
            </a:r>
          </a:p>
          <a:p>
            <a:r>
              <a:rPr lang="ru-RU" sz="1400" dirty="0"/>
              <a:t>в школе возникает большое количество различных трудностей и проблем, формируются</a:t>
            </a:r>
          </a:p>
          <a:p>
            <a:r>
              <a:rPr lang="ru-RU" sz="1400" dirty="0"/>
              <a:t>неадекватные механизмы приспособления к школе — школьная дезадаптация.</a:t>
            </a:r>
          </a:p>
          <a:p>
            <a:endParaRPr lang="ru-RU" sz="1400" dirty="0"/>
          </a:p>
          <a:p>
            <a:r>
              <a:rPr lang="ru-RU" sz="1400" dirty="0"/>
              <a:t>Такие дети нуждаются в психологической помощи.</a:t>
            </a:r>
          </a:p>
          <a:p>
            <a:r>
              <a:rPr lang="ru-RU" sz="1400" dirty="0"/>
              <a:t>При введении занятий в школе очень важно, чтобы дети воспринимали занятия</a:t>
            </a:r>
          </a:p>
          <a:p>
            <a:r>
              <a:rPr lang="ru-RU" sz="1400" dirty="0"/>
              <a:t>с положительной точки зрения, а не как коррекционные занятия для отстающих.</a:t>
            </a:r>
          </a:p>
          <a:p>
            <a:r>
              <a:rPr lang="ru-RU" sz="1400" dirty="0"/>
              <a:t>Необходимо, чтобы занятия считались развлечением или привилегией,</a:t>
            </a:r>
          </a:p>
          <a:p>
            <a:r>
              <a:rPr lang="ru-RU" sz="1400" dirty="0"/>
              <a:t>а не исправлением недочётов.</a:t>
            </a:r>
          </a:p>
        </p:txBody>
      </p:sp>
      <p:sp>
        <p:nvSpPr>
          <p:cNvPr id="8" name="Прямоугольник 7">
            <a:hlinkClick r:id="rId4"/>
          </p:cNvPr>
          <p:cNvSpPr/>
          <p:nvPr/>
        </p:nvSpPr>
        <p:spPr>
          <a:xfrm>
            <a:off x="7827963" y="-3175"/>
            <a:ext cx="1316037" cy="28733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771659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27963" y="0"/>
            <a:ext cx="1316037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Прямоугольник 14"/>
          <p:cNvSpPr>
            <a:spLocks noChangeArrowheads="1"/>
          </p:cNvSpPr>
          <p:nvPr/>
        </p:nvSpPr>
        <p:spPr bwMode="auto">
          <a:xfrm>
            <a:off x="174171" y="741363"/>
            <a:ext cx="8611053" cy="3662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80000" tIns="0" rIns="0" bIns="0">
            <a:spAutoFit/>
          </a:bodyPr>
          <a:lstStyle/>
          <a:p>
            <a:r>
              <a:rPr lang="ru-RU" sz="1400" dirty="0"/>
              <a:t>Существует множество способов применения арт-терапевтического подхода, охватывающих</a:t>
            </a:r>
          </a:p>
          <a:p>
            <a:r>
              <a:rPr lang="ru-RU" sz="1400" dirty="0"/>
              <a:t>целый ряд проблем</a:t>
            </a:r>
            <a:r>
              <a:rPr lang="ru-RU" sz="1400" dirty="0" smtClean="0"/>
              <a:t>:</a:t>
            </a:r>
          </a:p>
          <a:p>
            <a:endParaRPr lang="ru-RU" sz="1400" dirty="0"/>
          </a:p>
          <a:p>
            <a:pPr marL="342900" indent="-342900">
              <a:buAutoNum type="arabicPeriod"/>
            </a:pPr>
            <a:r>
              <a:rPr lang="ru-RU" sz="1400" dirty="0"/>
              <a:t>Необходимо проводить работу с детьми, выделяемыми в классе или группе, с замкнутыми и уязвимыми детьми, с теми, которых дразнят, с имеющими трудности при обучении или с выделяемыми по культурному или половому признаку. </a:t>
            </a:r>
          </a:p>
          <a:p>
            <a:pPr marL="342900" indent="-342900">
              <a:buAutoNum type="arabicPeriod"/>
            </a:pPr>
            <a:r>
              <a:rPr lang="ru-RU" sz="1400" dirty="0"/>
              <a:t>Очень важно помочь детям адаптироваться в период перехода из начальной школы в среднюю школу (развитие навыков и стратегий для того, чтобы справиться с требованиями средней школы; эмоциональная поддержка</a:t>
            </a:r>
            <a:r>
              <a:rPr lang="ru-RU" sz="1400" dirty="0" smtClean="0"/>
              <a:t>).</a:t>
            </a:r>
            <a:endParaRPr lang="ru-RU" sz="1400" dirty="0"/>
          </a:p>
          <a:p>
            <a:pPr marL="342900" indent="-342900">
              <a:buAutoNum type="arabicPeriod"/>
            </a:pPr>
            <a:r>
              <a:rPr lang="ru-RU" sz="1400" dirty="0"/>
              <a:t>Проводить занятия с детьми на групповую сплочённость (развитие доверия и навыков работы в команде в различных условиях), на социальное взаимодействие (изменение динамики, социальных ролей, освоение социальных навыков и выработка взаимоуважения и понимания), на разрешение конфликтов (помочь научиться понимать конфликтные ситуации).</a:t>
            </a:r>
          </a:p>
          <a:p>
            <a:pPr marL="342900" indent="-342900">
              <a:buAutoNum type="arabicPeriod"/>
            </a:pPr>
            <a:r>
              <a:rPr lang="ru-RU" sz="1400" dirty="0"/>
              <a:t>Использование арт-терапии в трудных классах, группах или при работе</a:t>
            </a:r>
            <a:br>
              <a:rPr lang="ru-RU" sz="1400" dirty="0"/>
            </a:br>
            <a:r>
              <a:rPr lang="ru-RU" sz="1400" dirty="0"/>
              <a:t>с отдельными детьми с различными проблемами, для развития навыков</a:t>
            </a:r>
            <a:br>
              <a:rPr lang="ru-RU" sz="1400" dirty="0"/>
            </a:br>
            <a:r>
              <a:rPr lang="ru-RU" sz="1400" dirty="0"/>
              <a:t>общения (улучшение навыков разговора и слушания, развитие</a:t>
            </a:r>
            <a:br>
              <a:rPr lang="ru-RU" sz="1400" dirty="0"/>
            </a:br>
            <a:r>
              <a:rPr lang="ru-RU" sz="1400" dirty="0"/>
              <a:t>способности делиться опытом, укрепление уверенности в себе).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358775" y="347313"/>
            <a:ext cx="53091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ru-RU" altLang="ru-RU" sz="2400" dirty="0">
                <a:solidFill>
                  <a:srgbClr val="5300A6"/>
                </a:solidFill>
                <a:latin typeface="Merriweather" pitchFamily="2" charset="-52"/>
              </a:rPr>
              <a:t>Арт-терапия в условиях школы</a:t>
            </a:r>
          </a:p>
        </p:txBody>
      </p:sp>
      <p:sp>
        <p:nvSpPr>
          <p:cNvPr id="9" name="Прямоугольник 8">
            <a:hlinkClick r:id="rId4"/>
          </p:cNvPr>
          <p:cNvSpPr/>
          <p:nvPr/>
        </p:nvSpPr>
        <p:spPr>
          <a:xfrm>
            <a:off x="7827963" y="-3175"/>
            <a:ext cx="1316037" cy="28733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918336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27963" y="0"/>
            <a:ext cx="1316037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Прямоугольник 7"/>
          <p:cNvSpPr>
            <a:spLocks noChangeArrowheads="1"/>
          </p:cNvSpPr>
          <p:nvPr/>
        </p:nvSpPr>
        <p:spPr bwMode="auto">
          <a:xfrm>
            <a:off x="358775" y="376238"/>
            <a:ext cx="40338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1" hangingPunct="1"/>
            <a:r>
              <a:rPr lang="ru-RU" altLang="ru-RU" sz="2400" dirty="0">
                <a:solidFill>
                  <a:srgbClr val="5300A6"/>
                </a:solidFill>
                <a:latin typeface="Merriweather" pitchFamily="2" charset="-52"/>
              </a:rPr>
              <a:t>Введение</a:t>
            </a:r>
          </a:p>
        </p:txBody>
      </p:sp>
      <p:sp>
        <p:nvSpPr>
          <p:cNvPr id="5124" name="Прямоугольник 14"/>
          <p:cNvSpPr>
            <a:spLocks noChangeArrowheads="1"/>
          </p:cNvSpPr>
          <p:nvPr/>
        </p:nvSpPr>
        <p:spPr bwMode="auto">
          <a:xfrm>
            <a:off x="358775" y="947285"/>
            <a:ext cx="5473700" cy="2708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ru-RU" sz="1600" dirty="0"/>
              <a:t>Термин «арт-терапия» (буквально: лечение искусством) ввёл в </a:t>
            </a:r>
            <a:r>
              <a:rPr lang="ru-RU" sz="1600" dirty="0" smtClean="0"/>
              <a:t>употребление художник </a:t>
            </a:r>
            <a:r>
              <a:rPr lang="ru-RU" sz="1600" dirty="0"/>
              <a:t>Адриан Хилл в 1938 году при описании своей работы с </a:t>
            </a:r>
            <a:r>
              <a:rPr lang="ru-RU" sz="1600" dirty="0" smtClean="0"/>
              <a:t>туберкулёзными больными </a:t>
            </a:r>
            <a:r>
              <a:rPr lang="ru-RU" sz="1600" dirty="0"/>
              <a:t>в санаториях. Эти методы были применены в США в работе с </a:t>
            </a:r>
            <a:r>
              <a:rPr lang="ru-RU" sz="1600" dirty="0" smtClean="0"/>
              <a:t>детьми, вывезенными </a:t>
            </a:r>
            <a:r>
              <a:rPr lang="ru-RU" sz="1600" dirty="0"/>
              <a:t>из фашистских лагерей во время Второй мировой войны</a:t>
            </a:r>
            <a:r>
              <a:rPr lang="ru-RU" sz="1600" dirty="0" smtClean="0"/>
              <a:t>.</a:t>
            </a:r>
          </a:p>
          <a:p>
            <a:endParaRPr lang="ru-RU" sz="1600" dirty="0"/>
          </a:p>
          <a:p>
            <a:r>
              <a:rPr lang="ru-RU" sz="1600" dirty="0"/>
              <a:t>Затем техники были взяты на </a:t>
            </a:r>
            <a:r>
              <a:rPr lang="ru-RU" sz="1600" dirty="0" smtClean="0"/>
              <a:t>вооружение американскими психологами. Их </a:t>
            </a:r>
            <a:r>
              <a:rPr lang="ru-RU" sz="1600" dirty="0"/>
              <a:t>в основном применяли для реабилитации ребят с ОВЗ (</a:t>
            </a:r>
            <a:r>
              <a:rPr lang="ru-RU" sz="1600" dirty="0" smtClean="0"/>
              <a:t>ограниченными возможностями </a:t>
            </a:r>
            <a:r>
              <a:rPr lang="ru-RU" sz="1600" dirty="0"/>
              <a:t>здоровья).</a:t>
            </a:r>
          </a:p>
        </p:txBody>
      </p:sp>
      <p:sp>
        <p:nvSpPr>
          <p:cNvPr id="8" name="Прямоугольник 7">
            <a:hlinkClick r:id="rId4"/>
          </p:cNvPr>
          <p:cNvSpPr/>
          <p:nvPr/>
        </p:nvSpPr>
        <p:spPr>
          <a:xfrm>
            <a:off x="7827963" y="-3175"/>
            <a:ext cx="1316037" cy="28733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27963" y="0"/>
            <a:ext cx="1316037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Прямоугольник 14"/>
          <p:cNvSpPr>
            <a:spLocks noChangeArrowheads="1"/>
          </p:cNvSpPr>
          <p:nvPr/>
        </p:nvSpPr>
        <p:spPr bwMode="auto">
          <a:xfrm>
            <a:off x="195717" y="806041"/>
            <a:ext cx="8589508" cy="3447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80000" tIns="0" rIns="0" bIns="0">
            <a:spAutoFit/>
          </a:bodyPr>
          <a:lstStyle/>
          <a:p>
            <a:r>
              <a:rPr lang="ru-RU" sz="1400" dirty="0"/>
              <a:t>Ведение документации необходимо для «отчётности» и оценки работы арт-терапевта, для</a:t>
            </a:r>
          </a:p>
          <a:p>
            <a:r>
              <a:rPr lang="ru-RU" sz="1400" dirty="0"/>
              <a:t>динамического анализа </a:t>
            </a:r>
            <a:r>
              <a:rPr lang="ru-RU" sz="1400" dirty="0" err="1"/>
              <a:t>психокоррекционного</a:t>
            </a:r>
            <a:r>
              <a:rPr lang="ru-RU" sz="1400" dirty="0"/>
              <a:t> процесса, позволяющего принимать те или</a:t>
            </a:r>
          </a:p>
          <a:p>
            <a:r>
              <a:rPr lang="ru-RU" sz="1400" dirty="0"/>
              <a:t>иные решения, связанные с проведением индивидуальных и групповых занятий с детьми.</a:t>
            </a:r>
          </a:p>
          <a:p>
            <a:r>
              <a:rPr lang="ru-RU" sz="1400" dirty="0"/>
              <a:t>Рекомендуются следующие виды документации</a:t>
            </a:r>
            <a:r>
              <a:rPr lang="ru-RU" sz="1400" dirty="0" smtClean="0"/>
              <a:t>.</a:t>
            </a:r>
          </a:p>
          <a:p>
            <a:endParaRPr lang="ru-RU" sz="1400" dirty="0"/>
          </a:p>
          <a:p>
            <a:r>
              <a:rPr lang="ru-RU" sz="1400" dirty="0"/>
              <a:t>Журнал групповых арт-терапевтических занятий, включающий в себя:</a:t>
            </a:r>
          </a:p>
          <a:p>
            <a:r>
              <a:rPr lang="ru-RU" sz="1400" dirty="0"/>
              <a:t>1) фамилии и имена участников;</a:t>
            </a:r>
          </a:p>
          <a:p>
            <a:r>
              <a:rPr lang="ru-RU" sz="1400" dirty="0"/>
              <a:t>2) дата и время сессии, какая сессия по счёту;</a:t>
            </a:r>
          </a:p>
          <a:p>
            <a:r>
              <a:rPr lang="ru-RU" sz="1400" dirty="0"/>
              <a:t>3) цель занятия;</a:t>
            </a:r>
          </a:p>
          <a:p>
            <a:r>
              <a:rPr lang="ru-RU" sz="1400" dirty="0"/>
              <a:t>4) тема, используемые упражнения, задания;</a:t>
            </a:r>
          </a:p>
          <a:p>
            <a:r>
              <a:rPr lang="ru-RU" sz="1400" dirty="0"/>
              <a:t>5) общая атмосфера в группе в начале, в середине, в конце сессии, общий характер</a:t>
            </a:r>
          </a:p>
          <a:p>
            <a:r>
              <a:rPr lang="ru-RU" sz="1400" dirty="0"/>
              <a:t>взаимодействия, ощущения ведущего;</a:t>
            </a:r>
          </a:p>
          <a:p>
            <a:r>
              <a:rPr lang="ru-RU" sz="1400" dirty="0"/>
              <a:t>6) что происходило в группе, как вели себя отдельные участники (что делали,</a:t>
            </a:r>
          </a:p>
          <a:p>
            <a:r>
              <a:rPr lang="ru-RU" sz="1400" dirty="0"/>
              <a:t>как участвовали в обсуждении);</a:t>
            </a:r>
          </a:p>
          <a:p>
            <a:r>
              <a:rPr lang="ru-RU" sz="1400" dirty="0"/>
              <a:t>7) каково было участие арт-терапевта в работе группы;</a:t>
            </a:r>
          </a:p>
          <a:p>
            <a:r>
              <a:rPr lang="ru-RU" sz="1400" dirty="0"/>
              <a:t>8) итоги сессии, план дальнейшей работы.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358775" y="347313"/>
            <a:ext cx="53091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ru-RU" altLang="ru-RU" sz="2400" dirty="0">
                <a:solidFill>
                  <a:srgbClr val="5300A6"/>
                </a:solidFill>
                <a:latin typeface="Merriweather" pitchFamily="2" charset="-52"/>
              </a:rPr>
              <a:t>Арт-терапия в условиях школы</a:t>
            </a:r>
          </a:p>
        </p:txBody>
      </p:sp>
      <p:sp>
        <p:nvSpPr>
          <p:cNvPr id="9" name="Прямоугольник 8">
            <a:hlinkClick r:id="rId4"/>
          </p:cNvPr>
          <p:cNvSpPr/>
          <p:nvPr/>
        </p:nvSpPr>
        <p:spPr>
          <a:xfrm>
            <a:off x="7827963" y="-3175"/>
            <a:ext cx="1316037" cy="28733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053045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27963" y="0"/>
            <a:ext cx="1316037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Прямоугольник 14"/>
          <p:cNvSpPr>
            <a:spLocks noChangeArrowheads="1"/>
          </p:cNvSpPr>
          <p:nvPr/>
        </p:nvSpPr>
        <p:spPr bwMode="auto">
          <a:xfrm>
            <a:off x="195716" y="959680"/>
            <a:ext cx="8589509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80000" tIns="0" rIns="0" bIns="0">
            <a:spAutoFit/>
          </a:bodyPr>
          <a:lstStyle/>
          <a:p>
            <a:r>
              <a:rPr lang="ru-RU" sz="1400" dirty="0"/>
              <a:t>Перечислим особенности арт-терапевтического подхода.</a:t>
            </a:r>
          </a:p>
          <a:p>
            <a:endParaRPr lang="ru-RU" sz="1400" dirty="0"/>
          </a:p>
          <a:p>
            <a:pPr marL="342900" indent="-342900">
              <a:buAutoNum type="arabicPeriod"/>
            </a:pPr>
            <a:r>
              <a:rPr lang="ru-RU" sz="1400" dirty="0" err="1"/>
              <a:t>Безоценочное</a:t>
            </a:r>
            <a:r>
              <a:rPr lang="ru-RU" sz="1400" dirty="0"/>
              <a:t> восприятие всех работ: в арт-терапии нет «правильного» или «неправильного», и это нужно чётко объяснить. Детям нужно чувствовать себя в безопасности, знать, что создание образов — это способ передачи своего опыта, мыслей и </a:t>
            </a:r>
            <a:r>
              <a:rPr lang="ru-RU" sz="1400" dirty="0" smtClean="0"/>
              <a:t>чувств </a:t>
            </a:r>
            <a:r>
              <a:rPr lang="ru-RU" sz="1400" dirty="0"/>
              <a:t>и что их не будут оценивать.</a:t>
            </a:r>
          </a:p>
          <a:p>
            <a:pPr marL="342900" indent="-342900">
              <a:buAutoNum type="arabicPeriod"/>
            </a:pPr>
            <a:r>
              <a:rPr lang="ru-RU" sz="1400" dirty="0"/>
              <a:t>Дети как эксперты: упражнения созданы таким образом, что отправной точкой является опыт каждого ребёнка. В этом смысле дети являются «экспертами» в отношении своих работ.</a:t>
            </a:r>
          </a:p>
          <a:p>
            <a:pPr marL="342900" indent="-342900">
              <a:buAutoNum type="arabicPeriod"/>
            </a:pPr>
            <a:r>
              <a:rPr lang="ru-RU" sz="1400" dirty="0"/>
              <a:t>Важен вклад каждого: каждый ребёнок делает важный и уникальный вклад. Все работы нужно рассматривать с равным уважением, вне зависимости от профессионализма.</a:t>
            </a:r>
          </a:p>
          <a:p>
            <a:pPr marL="342900" indent="-342900">
              <a:buAutoNum type="arabicPeriod"/>
            </a:pPr>
            <a:r>
              <a:rPr lang="ru-RU" sz="1400" dirty="0"/>
              <a:t>Сохранение тайны: поскольку упражнения, возможно, задействуют личный уровень, нужно охранять детские тайны.</a:t>
            </a:r>
          </a:p>
          <a:p>
            <a:endParaRPr lang="ru-RU" sz="1400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358775" y="347313"/>
            <a:ext cx="53091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ru-RU" altLang="ru-RU" sz="2400" dirty="0">
                <a:solidFill>
                  <a:srgbClr val="5300A6"/>
                </a:solidFill>
                <a:latin typeface="Merriweather" pitchFamily="2" charset="-52"/>
              </a:rPr>
              <a:t>Арт-терапия в условиях школы</a:t>
            </a:r>
          </a:p>
        </p:txBody>
      </p:sp>
      <p:sp>
        <p:nvSpPr>
          <p:cNvPr id="9" name="Прямоугольник 8">
            <a:hlinkClick r:id="rId4"/>
          </p:cNvPr>
          <p:cNvSpPr/>
          <p:nvPr/>
        </p:nvSpPr>
        <p:spPr>
          <a:xfrm>
            <a:off x="7827963" y="-3175"/>
            <a:ext cx="1316037" cy="28733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369829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27963" y="0"/>
            <a:ext cx="1316037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Прямоугольник 14"/>
          <p:cNvSpPr>
            <a:spLocks noChangeArrowheads="1"/>
          </p:cNvSpPr>
          <p:nvPr/>
        </p:nvSpPr>
        <p:spPr bwMode="auto">
          <a:xfrm>
            <a:off x="188460" y="792163"/>
            <a:ext cx="8596765" cy="3877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80000" tIns="0" rIns="0" bIns="0">
            <a:spAutoFit/>
          </a:bodyPr>
          <a:lstStyle/>
          <a:p>
            <a:r>
              <a:rPr lang="ru-RU" sz="1400" dirty="0"/>
              <a:t>Примерный список основных правил: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dirty="0" smtClean="0"/>
              <a:t>внимательно </a:t>
            </a:r>
            <a:r>
              <a:rPr lang="ru-RU" sz="1400" dirty="0"/>
              <a:t>слушать друг друга;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dirty="0" smtClean="0"/>
              <a:t>не </a:t>
            </a:r>
            <a:r>
              <a:rPr lang="ru-RU" sz="1400" dirty="0"/>
              <a:t>перебивать говорящего;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dirty="0" smtClean="0"/>
              <a:t>уважать </a:t>
            </a:r>
            <a:r>
              <a:rPr lang="ru-RU" sz="1400" dirty="0"/>
              <a:t>мнение друг друга;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dirty="0" smtClean="0"/>
              <a:t>не </a:t>
            </a:r>
            <a:r>
              <a:rPr lang="ru-RU" sz="1400" dirty="0"/>
              <a:t>обязательно принимать активное участие в занятии, если не хочется;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dirty="0" smtClean="0"/>
              <a:t>все </a:t>
            </a:r>
            <a:r>
              <a:rPr lang="ru-RU" sz="1400" dirty="0"/>
              <a:t>должны чувствовать себя комфортно;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dirty="0" smtClean="0"/>
              <a:t>всё </a:t>
            </a:r>
            <a:r>
              <a:rPr lang="ru-RU" sz="1400" dirty="0"/>
              <a:t>сказанное на занятии должно оставаться конфиденциальным, если не было </a:t>
            </a:r>
            <a:r>
              <a:rPr lang="ru-RU" sz="1400" dirty="0" smtClean="0"/>
              <a:t>решено иначе;</a:t>
            </a:r>
            <a:endParaRPr lang="ru-RU" sz="1400" dirty="0"/>
          </a:p>
          <a:p>
            <a:pPr marL="342900" indent="-342900">
              <a:buFont typeface="+mj-lt"/>
              <a:buAutoNum type="arabicPeriod"/>
            </a:pPr>
            <a:r>
              <a:rPr lang="ru-RU" sz="1400" dirty="0" smtClean="0"/>
              <a:t>процесс </a:t>
            </a:r>
            <a:r>
              <a:rPr lang="ru-RU" sz="1400" dirty="0"/>
              <a:t>и продукт: хотя метод арт-терапии делает акцент на процессе создания </a:t>
            </a:r>
            <a:r>
              <a:rPr lang="ru-RU" sz="1400" dirty="0" smtClean="0"/>
              <a:t>образа, важным </a:t>
            </a:r>
            <a:r>
              <a:rPr lang="ru-RU" sz="1400" dirty="0"/>
              <a:t>является и сам продукт творчества, который помогает ребёнку </a:t>
            </a:r>
            <a:r>
              <a:rPr lang="ru-RU" sz="1400" dirty="0" smtClean="0"/>
              <a:t>почувствовать законченность </a:t>
            </a:r>
            <a:r>
              <a:rPr lang="ru-RU" sz="1400" dirty="0"/>
              <a:t>процесса и уверенность в </a:t>
            </a:r>
            <a:r>
              <a:rPr lang="ru-RU" sz="1400" dirty="0" smtClean="0"/>
              <a:t>себе;</a:t>
            </a:r>
            <a:endParaRPr lang="ru-RU" sz="1400" dirty="0"/>
          </a:p>
          <a:p>
            <a:pPr marL="342900" indent="-342900">
              <a:buFont typeface="+mj-lt"/>
              <a:buAutoNum type="arabicPeriod"/>
            </a:pPr>
            <a:r>
              <a:rPr lang="ru-RU" sz="1400" dirty="0"/>
              <a:t>с</a:t>
            </a:r>
            <a:r>
              <a:rPr lang="ru-RU" sz="1400" dirty="0" smtClean="0"/>
              <a:t>пособы </a:t>
            </a:r>
            <a:r>
              <a:rPr lang="ru-RU" sz="1400" dirty="0"/>
              <a:t>работы: упражнения можно строить по-разному. Они могут быть с </a:t>
            </a:r>
            <a:r>
              <a:rPr lang="ru-RU" sz="1400" dirty="0" smtClean="0"/>
              <a:t>высокой или невысокой </a:t>
            </a:r>
            <a:r>
              <a:rPr lang="ru-RU" sz="1400" dirty="0"/>
              <a:t>степенью структурированности. Способ работы </a:t>
            </a:r>
            <a:r>
              <a:rPr lang="ru-RU" sz="1400" dirty="0" smtClean="0"/>
              <a:t>определяется уверенностью </a:t>
            </a:r>
            <a:r>
              <a:rPr lang="ru-RU" sz="1400" dirty="0"/>
              <a:t>и отношением детей, а также поставленными </a:t>
            </a:r>
            <a:r>
              <a:rPr lang="ru-RU" sz="1400" dirty="0" smtClean="0"/>
              <a:t>целями;</a:t>
            </a:r>
            <a:endParaRPr lang="ru-RU" sz="1400" dirty="0"/>
          </a:p>
          <a:p>
            <a:pPr marL="342900" indent="-342900">
              <a:buFont typeface="+mj-lt"/>
              <a:buAutoNum type="arabicPeriod"/>
            </a:pPr>
            <a:r>
              <a:rPr lang="ru-RU" sz="1400" dirty="0"/>
              <a:t>с</a:t>
            </a:r>
            <a:r>
              <a:rPr lang="ru-RU" sz="1400" dirty="0" smtClean="0"/>
              <a:t>пособы </a:t>
            </a:r>
            <a:r>
              <a:rPr lang="ru-RU" sz="1400" dirty="0"/>
              <a:t>хранения работ: нужно найти способ сохранять работы </a:t>
            </a:r>
            <a:r>
              <a:rPr lang="ru-RU" sz="1400" dirty="0" smtClean="0"/>
              <a:t>ребёнка, </a:t>
            </a:r>
            <a:br>
              <a:rPr lang="ru-RU" sz="1400" dirty="0" smtClean="0"/>
            </a:br>
            <a:r>
              <a:rPr lang="ru-RU" sz="1400" dirty="0" smtClean="0"/>
              <a:t>поскольку </a:t>
            </a:r>
            <a:r>
              <a:rPr lang="ru-RU" sz="1400" dirty="0"/>
              <a:t>он гордится ими. Существует множество способов </a:t>
            </a:r>
            <a:r>
              <a:rPr lang="ru-RU" sz="1400" dirty="0" smtClean="0"/>
              <a:t>— это</a:t>
            </a:r>
            <a:r>
              <a:rPr lang="ru-RU" sz="1400" dirty="0"/>
              <a:t>, 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например</a:t>
            </a:r>
            <a:r>
              <a:rPr lang="ru-RU" sz="1400" dirty="0"/>
              <a:t>, особые папки, книга или журнал, </a:t>
            </a:r>
            <a:r>
              <a:rPr lang="ru-RU" sz="1400" dirty="0" smtClean="0"/>
              <a:t>выставки (которые </a:t>
            </a:r>
            <a:r>
              <a:rPr lang="ru-RU" sz="1400" dirty="0"/>
              <a:t>можно 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делать </a:t>
            </a:r>
            <a:r>
              <a:rPr lang="ru-RU" sz="1400" dirty="0"/>
              <a:t>индивидуально или совместно).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358775" y="347313"/>
            <a:ext cx="53091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ru-RU" altLang="ru-RU" sz="2400" dirty="0">
                <a:solidFill>
                  <a:srgbClr val="5300A6"/>
                </a:solidFill>
                <a:latin typeface="Merriweather" pitchFamily="2" charset="-52"/>
              </a:rPr>
              <a:t>Арт-терапия в условиях школы</a:t>
            </a:r>
          </a:p>
        </p:txBody>
      </p:sp>
      <p:sp>
        <p:nvSpPr>
          <p:cNvPr id="9" name="Прямоугольник 8">
            <a:hlinkClick r:id="rId4"/>
          </p:cNvPr>
          <p:cNvSpPr/>
          <p:nvPr/>
        </p:nvSpPr>
        <p:spPr>
          <a:xfrm>
            <a:off x="7827963" y="-3175"/>
            <a:ext cx="1316037" cy="28733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973926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27963" y="0"/>
            <a:ext cx="1316037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Прямоугольник 7"/>
          <p:cNvSpPr>
            <a:spLocks noChangeArrowheads="1"/>
          </p:cNvSpPr>
          <p:nvPr/>
        </p:nvSpPr>
        <p:spPr bwMode="auto">
          <a:xfrm>
            <a:off x="358775" y="329685"/>
            <a:ext cx="211275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ru-RU" altLang="ru-RU" sz="2400" dirty="0">
                <a:solidFill>
                  <a:srgbClr val="5300A6"/>
                </a:solidFill>
                <a:latin typeface="Merriweather" pitchFamily="2" charset="-52"/>
              </a:rPr>
              <a:t>Заключение </a:t>
            </a:r>
          </a:p>
        </p:txBody>
      </p:sp>
      <p:sp>
        <p:nvSpPr>
          <p:cNvPr id="5124" name="Прямоугольник 14"/>
          <p:cNvSpPr>
            <a:spLocks noChangeArrowheads="1"/>
          </p:cNvSpPr>
          <p:nvPr/>
        </p:nvSpPr>
        <p:spPr bwMode="auto">
          <a:xfrm>
            <a:off x="358775" y="795627"/>
            <a:ext cx="5473700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ru-RU" sz="1400" dirty="0"/>
              <a:t>Арт-терапию можно назвать своеобразным связующим звеном между сознанием и подсознанием человека, так называемым мостом между разумом и душой. И идея тут в том, что большая часть проблем человека проистекает именно из глубинного подсознательного уровня, а не из поверхностного сознательного</a:t>
            </a:r>
            <a:r>
              <a:rPr lang="ru-RU" sz="1400" dirty="0" smtClean="0"/>
              <a:t>.</a:t>
            </a:r>
          </a:p>
          <a:p>
            <a:endParaRPr lang="ru-RU" sz="1400" dirty="0"/>
          </a:p>
          <a:p>
            <a:r>
              <a:rPr lang="ru-RU" sz="1400" dirty="0"/>
              <a:t>Арт-терапию можно назвать одним из самых интересных, привлекательных и даже загадочных направлений практической психологии и психотерапии на сегодняшний день. Богатая на методики, она служит способом успокоения души и тела, облегчения, снятия и устранения симптомов различных недугов. Для множества людей она является также и хобби, позволяющим с пользой провести время, снизить воздействие стресса и восстановить силы.</a:t>
            </a:r>
          </a:p>
        </p:txBody>
      </p:sp>
      <p:grpSp>
        <p:nvGrpSpPr>
          <p:cNvPr id="5125" name="Группа 23"/>
          <p:cNvGrpSpPr>
            <a:grpSpLocks noChangeAspect="1"/>
          </p:cNvGrpSpPr>
          <p:nvPr/>
        </p:nvGrpSpPr>
        <p:grpSpPr bwMode="auto">
          <a:xfrm>
            <a:off x="7129463" y="3608388"/>
            <a:ext cx="1919287" cy="1439862"/>
            <a:chOff x="7164000" y="3613500"/>
            <a:chExt cx="1980000" cy="1530000"/>
          </a:xfrm>
        </p:grpSpPr>
        <p:sp>
          <p:nvSpPr>
            <p:cNvPr id="25" name="Прямоугольник 24"/>
            <p:cNvSpPr/>
            <p:nvPr/>
          </p:nvSpPr>
          <p:spPr>
            <a:xfrm>
              <a:off x="7164000" y="3613500"/>
              <a:ext cx="1980000" cy="1530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350" dirty="0"/>
            </a:p>
          </p:txBody>
        </p:sp>
        <p:pic>
          <p:nvPicPr>
            <p:cNvPr id="5127" name="Рисунок 25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flipH="1">
              <a:off x="7729244" y="3873675"/>
              <a:ext cx="849512" cy="1009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074" name="Picture 2" descr="Top view of colorful aquarelle with copy space Free Photo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4" r="58348"/>
          <a:stretch/>
        </p:blipFill>
        <p:spPr bwMode="auto">
          <a:xfrm flipH="1">
            <a:off x="6227763" y="0"/>
            <a:ext cx="2916237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27962" y="-4852"/>
            <a:ext cx="1316037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>
            <a:hlinkClick r:id="rId6"/>
          </p:cNvPr>
          <p:cNvSpPr/>
          <p:nvPr/>
        </p:nvSpPr>
        <p:spPr>
          <a:xfrm>
            <a:off x="7827963" y="-3175"/>
            <a:ext cx="1316037" cy="28733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863699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27963" y="0"/>
            <a:ext cx="1316037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Прямоугольник 14"/>
          <p:cNvSpPr>
            <a:spLocks noChangeArrowheads="1"/>
          </p:cNvSpPr>
          <p:nvPr/>
        </p:nvSpPr>
        <p:spPr bwMode="auto">
          <a:xfrm>
            <a:off x="358775" y="899954"/>
            <a:ext cx="4033838" cy="3939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ru-RU" sz="1600" dirty="0"/>
              <a:t>В начале своего развития арт-терапия отражала психоаналитические взгляды</a:t>
            </a:r>
          </a:p>
          <a:p>
            <a:r>
              <a:rPr lang="ru-RU" sz="1600" dirty="0"/>
              <a:t>З. Фрейда и К. Г. Юнга, по которым конечный продукт художественной</a:t>
            </a:r>
          </a:p>
          <a:p>
            <a:r>
              <a:rPr lang="ru-RU" sz="1600" dirty="0"/>
              <a:t>деятельности клиента (будь то рисунок, скульптура, инсталляция) выражает</a:t>
            </a:r>
          </a:p>
          <a:p>
            <a:r>
              <a:rPr lang="ru-RU" sz="1600" dirty="0"/>
              <a:t>его неосознаваемые психические процессы</a:t>
            </a:r>
            <a:r>
              <a:rPr lang="ru-RU" sz="1600" dirty="0" smtClean="0"/>
              <a:t>.</a:t>
            </a:r>
          </a:p>
          <a:p>
            <a:endParaRPr lang="ru-RU" sz="1600" dirty="0"/>
          </a:p>
          <a:p>
            <a:r>
              <a:rPr lang="ru-RU" sz="1600" dirty="0"/>
              <a:t>В 1960 г. в Америке была создана Американская арт-терапевтическая </a:t>
            </a:r>
            <a:r>
              <a:rPr lang="ru-RU" sz="1600" dirty="0" smtClean="0"/>
              <a:t>ассоциация. Термин </a:t>
            </a:r>
            <a:r>
              <a:rPr lang="ru-RU" sz="1600" dirty="0"/>
              <a:t>«Арт-терапия» говорит сам за себя, так как дословно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с латыни переводится </a:t>
            </a:r>
            <a:r>
              <a:rPr lang="ru-RU" sz="1600" dirty="0"/>
              <a:t>как «лечение искусством». Действительно,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арт-терапия </a:t>
            </a:r>
            <a:r>
              <a:rPr lang="ru-RU" sz="1600" dirty="0"/>
              <a:t>– </a:t>
            </a:r>
            <a:r>
              <a:rPr lang="ru-RU" sz="1600" dirty="0" smtClean="0"/>
              <a:t>это направление</a:t>
            </a:r>
            <a:endParaRPr lang="ru-RU" sz="1600" dirty="0"/>
          </a:p>
        </p:txBody>
      </p:sp>
      <p:sp>
        <p:nvSpPr>
          <p:cNvPr id="10" name="Прямоугольник 7"/>
          <p:cNvSpPr>
            <a:spLocks noChangeArrowheads="1"/>
          </p:cNvSpPr>
          <p:nvPr/>
        </p:nvSpPr>
        <p:spPr bwMode="auto">
          <a:xfrm>
            <a:off x="358775" y="376238"/>
            <a:ext cx="40338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1" hangingPunct="1"/>
            <a:r>
              <a:rPr lang="ru-RU" altLang="ru-RU" sz="2400" dirty="0">
                <a:solidFill>
                  <a:srgbClr val="5300A6"/>
                </a:solidFill>
                <a:latin typeface="Merriweather" pitchFamily="2" charset="-52"/>
              </a:rPr>
              <a:t>Введение</a:t>
            </a:r>
          </a:p>
        </p:txBody>
      </p:sp>
      <p:sp>
        <p:nvSpPr>
          <p:cNvPr id="11" name="Прямоугольник 14"/>
          <p:cNvSpPr>
            <a:spLocks noChangeArrowheads="1"/>
          </p:cNvSpPr>
          <p:nvPr/>
        </p:nvSpPr>
        <p:spPr bwMode="auto">
          <a:xfrm>
            <a:off x="4751388" y="899954"/>
            <a:ext cx="4033838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ru-RU" sz="1600" dirty="0" smtClean="0"/>
              <a:t>психотерапии</a:t>
            </a:r>
            <a:r>
              <a:rPr lang="ru-RU" sz="1600" dirty="0"/>
              <a:t>, основанное на искусстве и творчестве. </a:t>
            </a:r>
            <a:r>
              <a:rPr lang="ru-RU" sz="1600" dirty="0" smtClean="0"/>
              <a:t>Она включает </a:t>
            </a:r>
            <a:r>
              <a:rPr lang="ru-RU" sz="1600" dirty="0"/>
              <a:t>в себя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и </a:t>
            </a:r>
            <a:r>
              <a:rPr lang="ru-RU" sz="1600" dirty="0"/>
              <a:t>диагностику, и </a:t>
            </a:r>
            <a:r>
              <a:rPr lang="ru-RU" sz="1600" dirty="0" smtClean="0"/>
              <a:t>коррекцию, и </a:t>
            </a:r>
            <a:r>
              <a:rPr lang="ru-RU" sz="1600" dirty="0"/>
              <a:t>непосредственно саму терапию</a:t>
            </a:r>
          </a:p>
          <a:p>
            <a:r>
              <a:rPr lang="ru-RU" sz="1600" dirty="0"/>
              <a:t>психологических проблем личности.</a:t>
            </a:r>
          </a:p>
        </p:txBody>
      </p:sp>
      <p:sp>
        <p:nvSpPr>
          <p:cNvPr id="9" name="Прямоугольник 8">
            <a:hlinkClick r:id="rId4"/>
          </p:cNvPr>
          <p:cNvSpPr/>
          <p:nvPr/>
        </p:nvSpPr>
        <p:spPr>
          <a:xfrm>
            <a:off x="7827963" y="-3175"/>
            <a:ext cx="1316037" cy="28733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872738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27963" y="0"/>
            <a:ext cx="1316037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Прямоугольник 14"/>
          <p:cNvSpPr>
            <a:spLocks noChangeArrowheads="1"/>
          </p:cNvSpPr>
          <p:nvPr/>
        </p:nvSpPr>
        <p:spPr bwMode="auto">
          <a:xfrm>
            <a:off x="358776" y="950496"/>
            <a:ext cx="4033838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ru-RU" sz="1400" dirty="0"/>
              <a:t>Арт-терапия включает в себя множество методов воздействия на психику и </a:t>
            </a:r>
            <a:r>
              <a:rPr lang="ru-RU" sz="1400" dirty="0" smtClean="0"/>
              <a:t>эмоциональную сферу </a:t>
            </a:r>
            <a:r>
              <a:rPr lang="ru-RU" sz="1400" dirty="0"/>
              <a:t>ребёнка искусством, творчеством, созиданием прекрасного. </a:t>
            </a:r>
            <a:r>
              <a:rPr lang="ru-RU" sz="1400" dirty="0" smtClean="0"/>
              <a:t>Арт-терапевтические занятия </a:t>
            </a:r>
            <a:r>
              <a:rPr lang="ru-RU" sz="1400" dirty="0"/>
              <a:t>довольно широко используются детскими психологами, </a:t>
            </a:r>
            <a:r>
              <a:rPr lang="ru-RU" sz="1400" dirty="0" smtClean="0"/>
              <a:t>психотерапевтами, психиатрами</a:t>
            </a:r>
            <a:r>
              <a:rPr lang="ru-RU" sz="1400" dirty="0"/>
              <a:t>, а также социальными педагогами и </a:t>
            </a:r>
            <a:r>
              <a:rPr lang="ru-RU" sz="1400" dirty="0" err="1" smtClean="0"/>
              <a:t>реабилитологами</a:t>
            </a:r>
            <a:r>
              <a:rPr lang="ru-RU" sz="1400" dirty="0" smtClean="0"/>
              <a:t>. Посредством </a:t>
            </a:r>
            <a:r>
              <a:rPr lang="ru-RU" sz="1400" dirty="0"/>
              <a:t>понятных и простых действий, которые составляют суть </a:t>
            </a:r>
            <a:r>
              <a:rPr lang="ru-RU" sz="1400" dirty="0" smtClean="0"/>
              <a:t>метода, </a:t>
            </a:r>
            <a:r>
              <a:rPr lang="ru-RU" sz="1400" dirty="0"/>
              <a:t>— </a:t>
            </a:r>
            <a:r>
              <a:rPr lang="ru-RU" sz="1400" dirty="0" smtClean="0"/>
              <a:t>рисование, танцы</a:t>
            </a:r>
            <a:r>
              <a:rPr lang="ru-RU" sz="1400" dirty="0"/>
              <a:t>, музыка, лепка и т. д. – ребёнок может открыть потаённые уголки своей </a:t>
            </a:r>
            <a:r>
              <a:rPr lang="ru-RU" sz="1400" dirty="0" smtClean="0"/>
              <a:t>души, выразить </a:t>
            </a:r>
            <a:r>
              <a:rPr lang="ru-RU" sz="1400" dirty="0"/>
              <a:t>тревоги и волнение, которые не всегда в силу возраста или иных факторов </a:t>
            </a:r>
            <a:r>
              <a:rPr lang="ru-RU" sz="1400" dirty="0" smtClean="0"/>
              <a:t>может выразить </a:t>
            </a:r>
            <a:r>
              <a:rPr lang="ru-RU" sz="1400" dirty="0"/>
              <a:t>словами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sp>
        <p:nvSpPr>
          <p:cNvPr id="9" name="Прямоугольник 7"/>
          <p:cNvSpPr>
            <a:spLocks noChangeArrowheads="1"/>
          </p:cNvSpPr>
          <p:nvPr/>
        </p:nvSpPr>
        <p:spPr bwMode="auto">
          <a:xfrm>
            <a:off x="358775" y="376238"/>
            <a:ext cx="40338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1" hangingPunct="1"/>
            <a:r>
              <a:rPr lang="ru-RU" altLang="ru-RU" sz="2400" dirty="0">
                <a:solidFill>
                  <a:srgbClr val="5300A6"/>
                </a:solidFill>
                <a:latin typeface="Merriweather" pitchFamily="2" charset="-52"/>
              </a:rPr>
              <a:t>Введение</a:t>
            </a:r>
          </a:p>
        </p:txBody>
      </p:sp>
      <p:sp>
        <p:nvSpPr>
          <p:cNvPr id="11" name="Прямоугольник 14"/>
          <p:cNvSpPr>
            <a:spLocks noChangeArrowheads="1"/>
          </p:cNvSpPr>
          <p:nvPr/>
        </p:nvSpPr>
        <p:spPr bwMode="auto">
          <a:xfrm>
            <a:off x="4751387" y="950496"/>
            <a:ext cx="4033838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ru-RU" sz="1400" dirty="0" smtClean="0"/>
              <a:t>Широкое </a:t>
            </a:r>
            <a:r>
              <a:rPr lang="ru-RU" sz="1400" dirty="0"/>
              <a:t>применение упражнения арт-терапии получили в диагностике: психолог </a:t>
            </a:r>
            <a:r>
              <a:rPr lang="ru-RU" sz="1400" dirty="0" smtClean="0"/>
              <a:t>или психотерапевт </a:t>
            </a:r>
            <a:r>
              <a:rPr lang="ru-RU" sz="1400" dirty="0"/>
              <a:t>по результатам детского творчества вполне может установить причины </a:t>
            </a:r>
            <a:r>
              <a:rPr lang="ru-RU" sz="1400" dirty="0" smtClean="0"/>
              <a:t>его беспокойства </a:t>
            </a:r>
            <a:r>
              <a:rPr lang="ru-RU" sz="1400" dirty="0"/>
              <a:t>и даже заболеваний. Довольно успешно арт-терапия применяется в лечении </a:t>
            </a:r>
            <a:r>
              <a:rPr lang="ru-RU" sz="1400" dirty="0" smtClean="0"/>
              <a:t>и коррекции </a:t>
            </a:r>
            <a:r>
              <a:rPr lang="ru-RU" sz="1400" dirty="0"/>
              <a:t>нарушений эмоциональной сферы, неврастении, </a:t>
            </a:r>
            <a:r>
              <a:rPr lang="ru-RU" sz="1400" dirty="0" err="1"/>
              <a:t>постстрессовых</a:t>
            </a:r>
            <a:r>
              <a:rPr lang="ru-RU" sz="1400" dirty="0"/>
              <a:t> </a:t>
            </a:r>
            <a:r>
              <a:rPr lang="ru-RU" sz="1400" dirty="0" smtClean="0"/>
              <a:t>расстройств, расстройств </a:t>
            </a:r>
            <a:r>
              <a:rPr lang="ru-RU" sz="1400" dirty="0"/>
              <a:t>личности ребёнка, некоторых психических заболеваний.</a:t>
            </a:r>
          </a:p>
        </p:txBody>
      </p:sp>
      <p:sp>
        <p:nvSpPr>
          <p:cNvPr id="10" name="Прямоугольник 9">
            <a:hlinkClick r:id="rId4"/>
          </p:cNvPr>
          <p:cNvSpPr/>
          <p:nvPr/>
        </p:nvSpPr>
        <p:spPr>
          <a:xfrm>
            <a:off x="7827963" y="-3175"/>
            <a:ext cx="1316037" cy="28733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792697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27963" y="0"/>
            <a:ext cx="1316037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Прямоугольник 14"/>
          <p:cNvSpPr>
            <a:spLocks noChangeArrowheads="1"/>
          </p:cNvSpPr>
          <p:nvPr/>
        </p:nvSpPr>
        <p:spPr bwMode="auto">
          <a:xfrm>
            <a:off x="358775" y="932021"/>
            <a:ext cx="4033838" cy="3877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ru-RU" sz="1400" dirty="0"/>
              <a:t>В её основе лежит метод сублимации. Сублимацией называется способность</a:t>
            </a:r>
          </a:p>
          <a:p>
            <a:r>
              <a:rPr lang="ru-RU" sz="1400" dirty="0"/>
              <a:t>перенаправлять свою энергию с одного объекта на другой для снятия</a:t>
            </a:r>
          </a:p>
          <a:p>
            <a:r>
              <a:rPr lang="ru-RU" sz="1400" dirty="0"/>
              <a:t>внутреннего напряжения</a:t>
            </a:r>
            <a:r>
              <a:rPr lang="ru-RU" sz="1400" dirty="0" smtClean="0"/>
              <a:t>.</a:t>
            </a:r>
          </a:p>
          <a:p>
            <a:endParaRPr lang="ru-RU" sz="1400" dirty="0"/>
          </a:p>
          <a:p>
            <a:r>
              <a:rPr lang="ru-RU" sz="1400" dirty="0"/>
              <a:t>Проходя курс арт-терапии, индивид занимается самопознанием, самовыражением,</a:t>
            </a:r>
          </a:p>
          <a:p>
            <a:r>
              <a:rPr lang="ru-RU" sz="1400" dirty="0"/>
              <a:t>самоанализом, в результате чего его психическое состояние гармонизуется. Проводится </a:t>
            </a:r>
            <a:r>
              <a:rPr lang="ru-RU" sz="1400" dirty="0" smtClean="0"/>
              <a:t>арт-терапия </a:t>
            </a:r>
            <a:r>
              <a:rPr lang="ru-RU" sz="1400" dirty="0"/>
              <a:t>в форме индивидуальных и групповых занятий</a:t>
            </a:r>
            <a:r>
              <a:rPr lang="ru-RU" sz="1400" dirty="0" smtClean="0"/>
              <a:t>.</a:t>
            </a:r>
          </a:p>
          <a:p>
            <a:endParaRPr lang="ru-RU" sz="1400" dirty="0"/>
          </a:p>
          <a:p>
            <a:r>
              <a:rPr lang="ru-RU" sz="1400" dirty="0"/>
              <a:t>Арт-терапия на сегодняшний день является одним из самых молодых и стремительно</a:t>
            </a:r>
          </a:p>
          <a:p>
            <a:r>
              <a:rPr lang="ru-RU" sz="1400" dirty="0"/>
              <a:t>развивающихся направлений психотерапии. Доказательством тому служат чрезвычайно</a:t>
            </a:r>
          </a:p>
          <a:p>
            <a:r>
              <a:rPr lang="ru-RU" sz="1400" dirty="0"/>
              <a:t>популярные сегодня раскраски-</a:t>
            </a:r>
            <a:r>
              <a:rPr lang="ru-RU" sz="1400" dirty="0" err="1"/>
              <a:t>антистресс</a:t>
            </a:r>
            <a:r>
              <a:rPr lang="ru-RU" sz="1400" dirty="0" smtClean="0"/>
              <a:t>,</a:t>
            </a:r>
            <a:endParaRPr lang="ru-RU" sz="1400" dirty="0"/>
          </a:p>
        </p:txBody>
      </p:sp>
      <p:sp>
        <p:nvSpPr>
          <p:cNvPr id="9" name="Прямоугольник 7"/>
          <p:cNvSpPr>
            <a:spLocks noChangeArrowheads="1"/>
          </p:cNvSpPr>
          <p:nvPr/>
        </p:nvSpPr>
        <p:spPr bwMode="auto">
          <a:xfrm>
            <a:off x="358775" y="376238"/>
            <a:ext cx="40338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1" hangingPunct="1"/>
            <a:r>
              <a:rPr lang="ru-RU" altLang="ru-RU" sz="2400" dirty="0">
                <a:solidFill>
                  <a:srgbClr val="5300A6"/>
                </a:solidFill>
                <a:latin typeface="Merriweather" pitchFamily="2" charset="-52"/>
              </a:rPr>
              <a:t>Введение</a:t>
            </a:r>
          </a:p>
        </p:txBody>
      </p:sp>
      <p:sp>
        <p:nvSpPr>
          <p:cNvPr id="10" name="Прямоугольник 14"/>
          <p:cNvSpPr>
            <a:spLocks noChangeArrowheads="1"/>
          </p:cNvSpPr>
          <p:nvPr/>
        </p:nvSpPr>
        <p:spPr bwMode="auto">
          <a:xfrm>
            <a:off x="4751387" y="932021"/>
            <a:ext cx="4033838" cy="215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ru-RU" sz="1400" dirty="0" smtClean="0"/>
              <a:t>придуманные </a:t>
            </a:r>
            <a:r>
              <a:rPr lang="ru-RU" sz="1400" dirty="0"/>
              <a:t>британским иллюстратором</a:t>
            </a:r>
          </a:p>
          <a:p>
            <a:r>
              <a:rPr lang="ru-RU" sz="1400" dirty="0"/>
              <a:t>Джоанной </a:t>
            </a:r>
            <a:r>
              <a:rPr lang="ru-RU" sz="1400" dirty="0" err="1"/>
              <a:t>Басфорд</a:t>
            </a:r>
            <a:r>
              <a:rPr lang="ru-RU" sz="1400" dirty="0"/>
              <a:t> (к примеру, «Таинственный сад», «Рождественские чудеса»,</a:t>
            </a:r>
          </a:p>
          <a:p>
            <a:r>
              <a:rPr lang="ru-RU" sz="1400" dirty="0"/>
              <a:t>«Зачарованный лес»). Раскрашивая эти причудливые тонкие и мелкие узоры, человек</a:t>
            </a:r>
          </a:p>
          <a:p>
            <a:r>
              <a:rPr lang="ru-RU" sz="1400" dirty="0"/>
              <a:t>снимает напряжение и погружается в мир фантазий. Такие раскраски уже стали</a:t>
            </a:r>
          </a:p>
          <a:p>
            <a:r>
              <a:rPr lang="ru-RU" sz="1400" dirty="0"/>
              <a:t>бестселлерами, так как предоставляют возможность заняться арт-терапией,</a:t>
            </a:r>
          </a:p>
          <a:p>
            <a:r>
              <a:rPr lang="ru-RU" sz="1400" dirty="0"/>
              <a:t>не выходя из дома.</a:t>
            </a:r>
          </a:p>
        </p:txBody>
      </p:sp>
      <p:sp>
        <p:nvSpPr>
          <p:cNvPr id="11" name="Прямоугольник 10">
            <a:hlinkClick r:id="rId4"/>
          </p:cNvPr>
          <p:cNvSpPr/>
          <p:nvPr/>
        </p:nvSpPr>
        <p:spPr>
          <a:xfrm>
            <a:off x="7827963" y="-3175"/>
            <a:ext cx="1316037" cy="28733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657050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614F40DD-9196-45B9-9D73-570FC18DBF1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65" t="16488" r="6002" b="17156"/>
          <a:stretch/>
        </p:blipFill>
        <p:spPr>
          <a:xfrm>
            <a:off x="358775" y="990973"/>
            <a:ext cx="4033838" cy="3204369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42BEF061-55D1-43B1-BAB7-67F6BC028A9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15"/>
          <a:stretch/>
        </p:blipFill>
        <p:spPr>
          <a:xfrm>
            <a:off x="5028571" y="990973"/>
            <a:ext cx="3472267" cy="3204369"/>
          </a:xfrm>
          <a:prstGeom prst="rect">
            <a:avLst/>
          </a:prstGeom>
        </p:spPr>
      </p:pic>
      <p:pic>
        <p:nvPicPr>
          <p:cNvPr id="5122" name="Рисунок 6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27963" y="0"/>
            <a:ext cx="1316037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7"/>
          <p:cNvSpPr>
            <a:spLocks noChangeArrowheads="1"/>
          </p:cNvSpPr>
          <p:nvPr/>
        </p:nvSpPr>
        <p:spPr bwMode="auto">
          <a:xfrm>
            <a:off x="358775" y="376238"/>
            <a:ext cx="40338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1" hangingPunct="1"/>
            <a:r>
              <a:rPr lang="ru-RU" altLang="ru-RU" sz="2400" dirty="0">
                <a:solidFill>
                  <a:srgbClr val="5300A6"/>
                </a:solidFill>
                <a:latin typeface="Merriweather" pitchFamily="2" charset="-52"/>
              </a:rPr>
              <a:t>Введение</a:t>
            </a:r>
          </a:p>
        </p:txBody>
      </p:sp>
      <p:sp>
        <p:nvSpPr>
          <p:cNvPr id="9" name="Прямоугольник 8">
            <a:hlinkClick r:id="rId6"/>
          </p:cNvPr>
          <p:cNvSpPr/>
          <p:nvPr/>
        </p:nvSpPr>
        <p:spPr>
          <a:xfrm>
            <a:off x="7827963" y="-3175"/>
            <a:ext cx="1316037" cy="28733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644232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27963" y="0"/>
            <a:ext cx="1316037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Прямоугольник 7"/>
          <p:cNvSpPr>
            <a:spLocks noChangeArrowheads="1"/>
          </p:cNvSpPr>
          <p:nvPr/>
        </p:nvSpPr>
        <p:spPr bwMode="auto">
          <a:xfrm>
            <a:off x="358775" y="372031"/>
            <a:ext cx="40338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1" hangingPunct="1"/>
            <a:r>
              <a:rPr lang="ru-RU" altLang="ru-RU" sz="2400" dirty="0">
                <a:solidFill>
                  <a:srgbClr val="5300A6"/>
                </a:solidFill>
                <a:latin typeface="Merriweather" pitchFamily="2" charset="-52"/>
              </a:rPr>
              <a:t>Цели арт-терапии</a:t>
            </a:r>
          </a:p>
        </p:txBody>
      </p:sp>
      <p:sp>
        <p:nvSpPr>
          <p:cNvPr id="5124" name="Прямоугольник 14"/>
          <p:cNvSpPr>
            <a:spLocks noChangeArrowheads="1"/>
          </p:cNvSpPr>
          <p:nvPr/>
        </p:nvSpPr>
        <p:spPr bwMode="auto">
          <a:xfrm>
            <a:off x="358775" y="990838"/>
            <a:ext cx="5473700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ru-RU" sz="1600" dirty="0"/>
              <a:t>В первую очередь арт-терапия даёт возможность ребёнку выплеснуть наружу </a:t>
            </a:r>
            <a:r>
              <a:rPr lang="ru-RU" sz="1600" dirty="0" smtClean="0"/>
              <a:t>все негативные </a:t>
            </a:r>
            <a:r>
              <a:rPr lang="ru-RU" sz="1600" dirty="0"/>
              <a:t>внутренние эмоции, которые зачастую и становятся причиной </a:t>
            </a:r>
            <a:r>
              <a:rPr lang="ru-RU" sz="1600" dirty="0" smtClean="0"/>
              <a:t>болезней (страх</a:t>
            </a:r>
            <a:r>
              <a:rPr lang="ru-RU" sz="1600" dirty="0"/>
              <a:t>, гнев, раздражение, нетерпимость, неприятие окружающего мира). После </a:t>
            </a:r>
            <a:r>
              <a:rPr lang="ru-RU" sz="1600" dirty="0" smtClean="0"/>
              <a:t>переноса этих </a:t>
            </a:r>
            <a:r>
              <a:rPr lang="ru-RU" sz="1600" dirty="0"/>
              <a:t>эмоций на лист бумаги, кусок глины, в танцевально-двигательную активность </a:t>
            </a:r>
            <a:r>
              <a:rPr lang="ru-RU" sz="1600" dirty="0" smtClean="0"/>
              <a:t>или в </a:t>
            </a:r>
            <a:r>
              <a:rPr lang="ru-RU" sz="1600" dirty="0"/>
              <a:t>фотоснимок ребёнок испытывает облегчение, а специалист-психолог или </a:t>
            </a:r>
            <a:r>
              <a:rPr lang="ru-RU" sz="1600" dirty="0" err="1" smtClean="0"/>
              <a:t>психосомат</a:t>
            </a:r>
            <a:r>
              <a:rPr lang="ru-RU" sz="1600" dirty="0" smtClean="0"/>
              <a:t> получает </a:t>
            </a:r>
            <a:r>
              <a:rPr lang="ru-RU" sz="1600" dirty="0"/>
              <a:t>возможность выявить тревожные факторы, проблемы и беды </a:t>
            </a:r>
            <a:r>
              <a:rPr lang="ru-RU" sz="1600" dirty="0" smtClean="0"/>
              <a:t>маленького человечка</a:t>
            </a:r>
            <a:r>
              <a:rPr lang="ru-RU" sz="1600" dirty="0"/>
              <a:t>, чтобы найти путь их решения.</a:t>
            </a:r>
          </a:p>
          <a:p>
            <a:endParaRPr lang="ru-RU" sz="1600" dirty="0"/>
          </a:p>
        </p:txBody>
      </p:sp>
      <p:sp>
        <p:nvSpPr>
          <p:cNvPr id="8" name="Прямоугольник 7">
            <a:hlinkClick r:id="rId4"/>
          </p:cNvPr>
          <p:cNvSpPr/>
          <p:nvPr/>
        </p:nvSpPr>
        <p:spPr>
          <a:xfrm>
            <a:off x="7827963" y="-3175"/>
            <a:ext cx="1316037" cy="28733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17993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27963" y="0"/>
            <a:ext cx="1316037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Прямоугольник 14"/>
          <p:cNvSpPr>
            <a:spLocks noChangeArrowheads="1"/>
          </p:cNvSpPr>
          <p:nvPr/>
        </p:nvSpPr>
        <p:spPr bwMode="auto">
          <a:xfrm>
            <a:off x="358775" y="1038905"/>
            <a:ext cx="4033838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ru-RU" sz="1600" dirty="0"/>
              <a:t>Официальные источники энциклопедического свойства объясняют эффект от арт-терапии</a:t>
            </a:r>
          </a:p>
          <a:p>
            <a:r>
              <a:rPr lang="ru-RU" sz="1600" dirty="0"/>
              <a:t>процессом сублимации — именно перенесение содержимого внутреннего мира </a:t>
            </a:r>
            <a:r>
              <a:rPr lang="ru-RU" sz="1600" dirty="0" smtClean="0"/>
              <a:t>наружу позволяет </a:t>
            </a:r>
            <a:r>
              <a:rPr lang="ru-RU" sz="1600" dirty="0"/>
              <a:t>ребёнку освободиться от негатива или ужаса, которые поселились в нём,</a:t>
            </a:r>
          </a:p>
          <a:p>
            <a:r>
              <a:rPr lang="ru-RU" sz="1600" dirty="0"/>
              <a:t>и начать воспринимать мир иначе.</a:t>
            </a:r>
          </a:p>
          <a:p>
            <a:endParaRPr lang="ru-RU" sz="1600" dirty="0"/>
          </a:p>
          <a:p>
            <a:r>
              <a:rPr lang="ru-RU" sz="1600" dirty="0"/>
              <a:t>Доказано, что даже один курс арт-терапии повышает детскую самооценку, </a:t>
            </a:r>
            <a:r>
              <a:rPr lang="ru-RU" sz="1600" dirty="0" smtClean="0"/>
              <a:t>развивает в </a:t>
            </a:r>
            <a:r>
              <a:rPr lang="ru-RU" sz="1600" dirty="0"/>
              <a:t>ребёнке самоконтроль, прививает хорошую привычку анализировать и </a:t>
            </a:r>
            <a:r>
              <a:rPr lang="ru-RU" sz="1600" dirty="0" smtClean="0"/>
              <a:t>осознавать</a:t>
            </a:r>
            <a:endParaRPr lang="ru-RU" sz="1600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358775" y="372031"/>
            <a:ext cx="40338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1" hangingPunct="1"/>
            <a:r>
              <a:rPr lang="ru-RU" altLang="ru-RU" sz="2400" dirty="0">
                <a:solidFill>
                  <a:srgbClr val="5300A6"/>
                </a:solidFill>
                <a:latin typeface="Merriweather" pitchFamily="2" charset="-52"/>
              </a:rPr>
              <a:t>Цели арт-терапии</a:t>
            </a:r>
          </a:p>
        </p:txBody>
      </p:sp>
      <p:sp>
        <p:nvSpPr>
          <p:cNvPr id="10" name="Прямоугольник 14"/>
          <p:cNvSpPr>
            <a:spLocks noChangeArrowheads="1"/>
          </p:cNvSpPr>
          <p:nvPr/>
        </p:nvSpPr>
        <p:spPr bwMode="auto">
          <a:xfrm>
            <a:off x="4751387" y="1038905"/>
            <a:ext cx="4033838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ru-RU" sz="1600" dirty="0" smtClean="0"/>
              <a:t>собственные </a:t>
            </a:r>
            <a:r>
              <a:rPr lang="ru-RU" sz="1600" dirty="0"/>
              <a:t>чувства и эмоции, а также развивает творческие способности,</a:t>
            </a:r>
          </a:p>
          <a:p>
            <a:r>
              <a:rPr lang="ru-RU" sz="1600" dirty="0"/>
              <a:t>которые, как известно, есть абсолютно у каждого человека на Земле.</a:t>
            </a:r>
          </a:p>
        </p:txBody>
      </p:sp>
      <p:sp>
        <p:nvSpPr>
          <p:cNvPr id="9" name="Прямоугольник 8">
            <a:hlinkClick r:id="rId4"/>
          </p:cNvPr>
          <p:cNvSpPr/>
          <p:nvPr/>
        </p:nvSpPr>
        <p:spPr>
          <a:xfrm>
            <a:off x="7827963" y="-3175"/>
            <a:ext cx="1316037" cy="28733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43223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BJ">
      <a:majorFont>
        <a:latin typeface="Merriweather"/>
        <a:ea typeface=""/>
        <a:cs typeface=""/>
      </a:majorFont>
      <a:minorFont>
        <a:latin typeface="Roboto"/>
        <a:ea typeface=""/>
        <a:cs typeface="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11863</TotalTime>
  <Words>3106</Words>
  <Application>Microsoft Office PowerPoint</Application>
  <PresentationFormat>Экран (16:9)</PresentationFormat>
  <Paragraphs>313</Paragraphs>
  <Slides>33</Slides>
  <Notes>33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9" baseType="lpstr">
      <vt:lpstr>Arial</vt:lpstr>
      <vt:lpstr>Wingdings</vt:lpstr>
      <vt:lpstr>Roboto</vt:lpstr>
      <vt:lpstr>Calibri</vt:lpstr>
      <vt:lpstr>Merriweather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707</cp:revision>
  <dcterms:created xsi:type="dcterms:W3CDTF">2015-12-14T06:35:07Z</dcterms:created>
  <dcterms:modified xsi:type="dcterms:W3CDTF">2020-09-03T12:13:05Z</dcterms:modified>
</cp:coreProperties>
</file>