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68"/>
  </p:notesMasterIdLst>
  <p:sldIdLst>
    <p:sldId id="338" r:id="rId2"/>
    <p:sldId id="257" r:id="rId3"/>
    <p:sldId id="258" r:id="rId4"/>
    <p:sldId id="259" r:id="rId5"/>
    <p:sldId id="260" r:id="rId6"/>
    <p:sldId id="339" r:id="rId7"/>
    <p:sldId id="265" r:id="rId8"/>
    <p:sldId id="268" r:id="rId9"/>
    <p:sldId id="271" r:id="rId10"/>
    <p:sldId id="272" r:id="rId11"/>
    <p:sldId id="275" r:id="rId12"/>
    <p:sldId id="276" r:id="rId13"/>
    <p:sldId id="277" r:id="rId14"/>
    <p:sldId id="278" r:id="rId15"/>
    <p:sldId id="279" r:id="rId16"/>
    <p:sldId id="281" r:id="rId17"/>
    <p:sldId id="282" r:id="rId18"/>
    <p:sldId id="290" r:id="rId19"/>
    <p:sldId id="291" r:id="rId20"/>
    <p:sldId id="293" r:id="rId21"/>
    <p:sldId id="294" r:id="rId22"/>
    <p:sldId id="295" r:id="rId23"/>
    <p:sldId id="296" r:id="rId24"/>
    <p:sldId id="261" r:id="rId25"/>
    <p:sldId id="267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07" r:id="rId37"/>
    <p:sldId id="308" r:id="rId38"/>
    <p:sldId id="309" r:id="rId39"/>
    <p:sldId id="310" r:id="rId40"/>
    <p:sldId id="311" r:id="rId41"/>
    <p:sldId id="312" r:id="rId42"/>
    <p:sldId id="313" r:id="rId43"/>
    <p:sldId id="314" r:id="rId44"/>
    <p:sldId id="315" r:id="rId45"/>
    <p:sldId id="316" r:id="rId46"/>
    <p:sldId id="317" r:id="rId47"/>
    <p:sldId id="318" r:id="rId48"/>
    <p:sldId id="319" r:id="rId49"/>
    <p:sldId id="320" r:id="rId50"/>
    <p:sldId id="321" r:id="rId51"/>
    <p:sldId id="322" r:id="rId52"/>
    <p:sldId id="323" r:id="rId53"/>
    <p:sldId id="324" r:id="rId54"/>
    <p:sldId id="325" r:id="rId55"/>
    <p:sldId id="326" r:id="rId56"/>
    <p:sldId id="327" r:id="rId57"/>
    <p:sldId id="328" r:id="rId58"/>
    <p:sldId id="329" r:id="rId59"/>
    <p:sldId id="330" r:id="rId60"/>
    <p:sldId id="331" r:id="rId61"/>
    <p:sldId id="332" r:id="rId62"/>
    <p:sldId id="333" r:id="rId63"/>
    <p:sldId id="334" r:id="rId64"/>
    <p:sldId id="335" r:id="rId65"/>
    <p:sldId id="336" r:id="rId66"/>
    <p:sldId id="337" r:id="rId6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B0176-E3F7-4DF3-8545-FA2510F6896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81CB1D-EA63-4CBB-A296-F0AA91D93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439892-D8E2-4FE3-8154-8D9EBDCF4985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5AE31F0-C752-4329-BC07-08EA6EB9F4E4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61443" name="Rectangle 7"/>
          <p:cNvSpPr txBox="1">
            <a:spLocks noGrp="1" noChangeArrowheads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626" tIns="45313" rIns="90626" bIns="45313" anchor="b"/>
          <a:lstStyle/>
          <a:p>
            <a:pPr algn="r"/>
            <a:fld id="{A74143A0-7E6F-4E89-85BB-DCB5D55525E9}" type="slidenum">
              <a:rPr lang="ru-RU" sz="1200">
                <a:latin typeface="Calibri" pitchFamily="34" charset="0"/>
              </a:rPr>
              <a:pPr algn="r"/>
              <a:t>20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6144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7388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84213" y="4341813"/>
            <a:ext cx="5489575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61446" name="Номер слайда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626" tIns="45313" rIns="90626" bIns="45313" anchor="b"/>
          <a:lstStyle/>
          <a:p>
            <a:pPr algn="r"/>
            <a:fld id="{14F58C1D-1DC8-43F6-B022-FC0C2C03C45F}" type="slidenum">
              <a:rPr lang="ru-RU" sz="1200">
                <a:latin typeface="Calibri" pitchFamily="34" charset="0"/>
              </a:rPr>
              <a:pPr algn="r"/>
              <a:t>20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303CE8-C3BE-4582-BBA2-2D8EC77F1774}" type="slidenum">
              <a:rPr lang="ru-RU" smtClean="0"/>
              <a:pPr/>
              <a:t>23</a:t>
            </a:fld>
            <a:endParaRPr lang="ru-RU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48CD-ADE5-4E84-BA5F-540244B0E5B8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85D4-A5C9-45C7-8D47-E0B25598B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48CD-ADE5-4E84-BA5F-540244B0E5B8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85D4-A5C9-45C7-8D47-E0B25598B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48CD-ADE5-4E84-BA5F-540244B0E5B8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85D4-A5C9-45C7-8D47-E0B25598B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48CD-ADE5-4E84-BA5F-540244B0E5B8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85D4-A5C9-45C7-8D47-E0B25598B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48CD-ADE5-4E84-BA5F-540244B0E5B8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85D4-A5C9-45C7-8D47-E0B25598B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48CD-ADE5-4E84-BA5F-540244B0E5B8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85D4-A5C9-45C7-8D47-E0B25598B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48CD-ADE5-4E84-BA5F-540244B0E5B8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85D4-A5C9-45C7-8D47-E0B25598B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48CD-ADE5-4E84-BA5F-540244B0E5B8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85D4-A5C9-45C7-8D47-E0B25598B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48CD-ADE5-4E84-BA5F-540244B0E5B8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85D4-A5C9-45C7-8D47-E0B25598B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48CD-ADE5-4E84-BA5F-540244B0E5B8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85D4-A5C9-45C7-8D47-E0B25598B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48CD-ADE5-4E84-BA5F-540244B0E5B8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85D4-A5C9-45C7-8D47-E0B25598B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148CD-ADE5-4E84-BA5F-540244B0E5B8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A85D4-A5C9-45C7-8D47-E0B25598B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../&#1053;&#1054;&#1056;&#1052;_&#1055;&#1056;&#1040;&#1042;&#1054;&#1042;&#1040;&#1071;%20&#1041;&#1040;&#1047;&#1040;/Programma_5_9.doc" TargetMode="External"/><Relationship Id="rId2" Type="http://schemas.openxmlformats.org/officeDocument/2006/relationships/hyperlink" Target="../&#1053;&#1054;&#1056;&#1052;_&#1055;&#1056;&#1040;&#1042;&#1054;&#1042;&#1040;&#1071;%20&#1041;&#1040;&#1047;&#1040;/pismo-minobr-fgos-255-1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../&#1053;&#1054;&#1056;&#1052;_&#1055;&#1056;&#1040;&#1042;&#1054;&#1042;&#1040;&#1071;%20&#1041;&#1040;&#1047;&#1040;/&#1089;&#1090;&#1072;&#1085;&#1076;&#1072;&#1088;&#1090;%20&#1086;&#1089;&#1085;&#1086;&#1074;&#1085;&#1086;&#1081;%20&#1096;&#1082;&#1086;&#1083;&#1099;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standart.edu.ru/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../&#1053;&#1054;&#1056;&#1052;_&#1055;&#1056;&#1040;&#1042;&#1054;&#1042;&#1040;&#1071;%20&#1041;&#1040;&#1047;&#1040;/Programma_5_9.doc" TargetMode="External"/><Relationship Id="rId2" Type="http://schemas.openxmlformats.org/officeDocument/2006/relationships/hyperlink" Target="../&#1053;&#1054;&#1056;&#1052;_&#1055;&#1056;&#1040;&#1042;&#1054;&#1042;&#1040;&#1071;%20&#1041;&#1040;&#1047;&#1040;/pismo-minobr-fgos-255-1.pdf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hyperlink" Target="&#1101;&#1082;&#1089;&#1087;&#1077;&#1088;&#1090;&#1080;&#1079;&#1072;_&#1091;&#1095;&#1077;&#1073;&#1085;&#1086;&#1081;%20&#1087;&#1088;&#1086;&#1075;&#1088;&#1072;&#1084;&#1084;&#1099;.do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2979763"/>
          </a:xfrm>
          <a:solidFill>
            <a:schemeClr val="accent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200" dirty="0" smtClean="0"/>
              <a:t>ПРОЕКТИРОВАНИЕ РАБОЧЕЙ ПРОГРАММЫ ПО ПРЕДМЕТУ- ФОРМИРОВАНИЕ И РАЗВИТИЯ НОВЫХ ПЛАНИРУЕМЫХ РЕЗУЛЬТАТОВ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70992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ФГОС ОО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143000"/>
          </a:xfrm>
          <a:gradFill flip="none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lin ang="8100000"/>
            <a:tileRect/>
          </a:gra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Arial Black" pitchFamily="34" charset="0"/>
              </a:rPr>
              <a:t>Национальная образовательная инициатива «Наша Новая школа»</a:t>
            </a: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45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97C975-642A-41F9-88A7-0CE2D0837FE7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297987" name="Text Box 3"/>
          <p:cNvSpPr txBox="1">
            <a:spLocks noChangeArrowheads="1"/>
          </p:cNvSpPr>
          <p:nvPr/>
        </p:nvSpPr>
        <p:spPr bwMode="auto">
          <a:xfrm>
            <a:off x="250825" y="1214438"/>
            <a:ext cx="8678863" cy="4894262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УТВЕРЖДАЮ</a:t>
            </a:r>
            <a:r>
              <a:rPr lang="ru-RU" sz="2400" b="1" dirty="0">
                <a:solidFill>
                  <a:srgbClr val="7030A0"/>
                </a:solidFill>
              </a:rPr>
              <a:t/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400" b="1" dirty="0">
                <a:solidFill>
                  <a:srgbClr val="7030A0"/>
                </a:solidFill>
              </a:rPr>
              <a:t>Президент Российской Федерации</a:t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400" b="1" dirty="0">
                <a:solidFill>
                  <a:srgbClr val="7030A0"/>
                </a:solidFill>
              </a:rPr>
              <a:t>Д.Медведев</a:t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400" b="1" dirty="0">
                <a:solidFill>
                  <a:srgbClr val="7030A0"/>
                </a:solidFill>
              </a:rPr>
              <a:t>04 февраля 2010 г.</a:t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400" b="1" dirty="0">
                <a:solidFill>
                  <a:srgbClr val="7030A0"/>
                </a:solidFill>
              </a:rPr>
              <a:t>Пр-271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1. Переход на новые образовательные стандарты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en-US" sz="2400" b="1" dirty="0">
                <a:solidFill>
                  <a:srgbClr val="002060"/>
                </a:solidFill>
              </a:rPr>
              <a:t>2. </a:t>
            </a:r>
            <a:r>
              <a:rPr lang="ru-RU" sz="2400" b="1" dirty="0">
                <a:solidFill>
                  <a:srgbClr val="002060"/>
                </a:solidFill>
              </a:rPr>
              <a:t>Развитие системы поддержки талантливых детей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3. Совершенствование учительского корпуса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4. Изменение школьной инфраструктуры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5. Сохранение и укрепление здоровья школьников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6. Расширение самостоятельности школ</a:t>
            </a:r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ru-RU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1643063" y="0"/>
            <a:ext cx="7500937" cy="1214438"/>
          </a:xfrm>
        </p:spPr>
        <p:txBody>
          <a:bodyPr/>
          <a:lstStyle/>
          <a:p>
            <a:pPr algn="ctr" eaLnBrk="1" hangingPunct="1"/>
            <a:r>
              <a:rPr lang="ru-RU" sz="3600" smtClean="0">
                <a:solidFill>
                  <a:srgbClr val="7030A0"/>
                </a:solidFill>
              </a:rPr>
              <a:t>Состояние разработки и утверждения стандартов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0" y="1357313"/>
            <a:ext cx="9001125" cy="5286375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   1.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ФГОС </a:t>
            </a:r>
            <a:r>
              <a:rPr lang="ru-RU" sz="2800" b="1" dirty="0" smtClean="0">
                <a:solidFill>
                  <a:srgbClr val="CC0000"/>
                </a:solidFill>
              </a:rPr>
              <a:t>начального общего образования</a:t>
            </a:r>
            <a:r>
              <a:rPr lang="ru-RU" sz="2800" b="1" dirty="0" smtClean="0">
                <a:solidFill>
                  <a:schemeClr val="accent2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утвержден приказом от 6 октября 2009 года №373 (зарегистрирован Минюстом России 22 декабря 2009 года №15785)</a:t>
            </a:r>
          </a:p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   2. ФГОС </a:t>
            </a:r>
            <a:r>
              <a:rPr lang="ru-RU" sz="2800" b="1" dirty="0" smtClean="0">
                <a:solidFill>
                  <a:srgbClr val="CC0000"/>
                </a:solidFill>
              </a:rPr>
              <a:t>основного общего образования</a:t>
            </a:r>
            <a:r>
              <a:rPr lang="ru-RU" sz="2800" b="1" dirty="0" smtClean="0">
                <a:solidFill>
                  <a:schemeClr val="accent2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– утвержден приказом от «17»  декабря  2010 г. № </a:t>
            </a:r>
            <a:r>
              <a:rPr lang="ru-RU" sz="2800" b="1" u="sng" dirty="0" smtClean="0">
                <a:solidFill>
                  <a:srgbClr val="7030A0"/>
                </a:solidFill>
              </a:rPr>
              <a:t>1897</a:t>
            </a:r>
            <a:r>
              <a:rPr lang="ru-RU" sz="2800" b="1" dirty="0" smtClean="0">
                <a:solidFill>
                  <a:srgbClr val="7030A0"/>
                </a:solidFill>
              </a:rPr>
              <a:t> (зарегистрирован Минюстом России 01.02.2011, </a:t>
            </a:r>
            <a:r>
              <a:rPr lang="ru-RU" sz="2800" b="1" dirty="0" err="1" smtClean="0">
                <a:solidFill>
                  <a:srgbClr val="7030A0"/>
                </a:solidFill>
              </a:rPr>
              <a:t>рег</a:t>
            </a:r>
            <a:r>
              <a:rPr lang="ru-RU" sz="2800" b="1" dirty="0" smtClean="0">
                <a:solidFill>
                  <a:srgbClr val="7030A0"/>
                </a:solidFill>
              </a:rPr>
              <a:t>. №19644);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3. ФГОС </a:t>
            </a:r>
            <a:r>
              <a:rPr lang="ru-RU" sz="2800" b="1" dirty="0" smtClean="0">
                <a:solidFill>
                  <a:srgbClr val="CC0000"/>
                </a:solidFill>
              </a:rPr>
              <a:t>среднего (полного)</a:t>
            </a:r>
            <a:r>
              <a:rPr lang="ru-RU" sz="2800" b="1" dirty="0" smtClean="0">
                <a:solidFill>
                  <a:schemeClr val="accent2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общего образования – утвержден  приказом от «17» мая 2012 г. № 413 (</a:t>
            </a:r>
            <a:r>
              <a:rPr lang="ru-RU" sz="2800" b="1" dirty="0">
                <a:solidFill>
                  <a:srgbClr val="7030A0"/>
                </a:solidFill>
              </a:rPr>
              <a:t>Зарегистрирован Минюстом </a:t>
            </a:r>
            <a:r>
              <a:rPr lang="ru-RU" sz="2800" b="1" dirty="0" smtClean="0">
                <a:solidFill>
                  <a:srgbClr val="7030A0"/>
                </a:solidFill>
              </a:rPr>
              <a:t>России 07.06</a:t>
            </a:r>
            <a:r>
              <a:rPr lang="ru-RU" sz="2800" b="1" dirty="0">
                <a:solidFill>
                  <a:srgbClr val="7030A0"/>
                </a:solidFill>
              </a:rPr>
              <a:t>. 2012, </a:t>
            </a:r>
            <a:r>
              <a:rPr lang="ru-RU" sz="2800" b="1" dirty="0" err="1">
                <a:solidFill>
                  <a:srgbClr val="7030A0"/>
                </a:solidFill>
              </a:rPr>
              <a:t>рег</a:t>
            </a:r>
            <a:r>
              <a:rPr lang="ru-RU" sz="2800" b="1" dirty="0">
                <a:solidFill>
                  <a:srgbClr val="7030A0"/>
                </a:solidFill>
              </a:rPr>
              <a:t>. № </a:t>
            </a:r>
            <a:r>
              <a:rPr lang="ru-RU" sz="2800" b="1" dirty="0" smtClean="0">
                <a:solidFill>
                  <a:srgbClr val="7030A0"/>
                </a:solidFill>
              </a:rPr>
              <a:t>24480)</a:t>
            </a:r>
            <a:endParaRPr lang="ru-RU" sz="2800" dirty="0">
              <a:solidFill>
                <a:srgbClr val="7030A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4294967295"/>
          </p:nvPr>
        </p:nvSpPr>
        <p:spPr>
          <a:xfrm>
            <a:off x="357188" y="2714625"/>
            <a:ext cx="8786812" cy="3892550"/>
          </a:xfrm>
        </p:spPr>
        <p:txBody>
          <a:bodyPr/>
          <a:lstStyle/>
          <a:p>
            <a:pPr algn="r" eaLnBrk="1" hangingPunct="1">
              <a:buFontTx/>
              <a:buNone/>
            </a:pPr>
            <a:r>
              <a:rPr lang="ru-RU" smtClean="0">
                <a:solidFill>
                  <a:srgbClr val="FF0000"/>
                </a:solidFill>
              </a:rPr>
              <a:t>             Фундаментальное ядро содержания общего образования</a:t>
            </a:r>
          </a:p>
          <a:p>
            <a:pPr eaLnBrk="1" hangingPunct="1">
              <a:buFontTx/>
              <a:buNone/>
            </a:pPr>
            <a:r>
              <a:rPr lang="ru-RU" sz="3200" smtClean="0"/>
              <a:t>   Базовый документ, необходимый для создания базисных образовательных планов, программ, учебно – методических материалов и пособий.</a:t>
            </a:r>
          </a:p>
        </p:txBody>
      </p:sp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86000" cy="353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0"/>
            <a:ext cx="7872413" cy="2225675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ФЕДЕРАЛЬНЫЙ ГОСУДАРСТВЕННЫЙ СТАНДАРТ ОСНОВНОГО ОБЩЕГО ОБРАЗОВАНИЯ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5"/>
            <a:ext cx="8229600" cy="392906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88" y="2286000"/>
            <a:ext cx="2881312" cy="445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0"/>
            <a:ext cx="7515225" cy="796925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СОПРОВОЖДЕНИЕ ФГОС ООО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428750"/>
            <a:ext cx="8715375" cy="521493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Письмо Департамента общего образования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Минобрнауки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РФ </a:t>
            </a:r>
            <a:r>
              <a:rPr lang="ru-RU" sz="2800" dirty="0" smtClean="0"/>
              <a:t>от 19 апреля 2011 г. N 03-255 «О введении ФГОС ООО»</a:t>
            </a:r>
            <a:r>
              <a:rPr lang="ru-RU" sz="2800" dirty="0" smtClean="0">
                <a:hlinkClick r:id="rId2" action="ppaction://hlinkfile"/>
              </a:rPr>
              <a:t>..\НОРМ_ПРАВОВАЯ БАЗА\</a:t>
            </a:r>
            <a:r>
              <a:rPr lang="en-US" sz="2800" dirty="0" smtClean="0">
                <a:hlinkClick r:id="rId2" action="ppaction://hlinkfile"/>
              </a:rPr>
              <a:t>pismo-minobr-fgos-255-1.pdf</a:t>
            </a:r>
            <a:endParaRPr lang="ru-RU" sz="2800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Примерная основная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программа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основного общего образования </a:t>
            </a:r>
            <a:r>
              <a:rPr lang="ru-RU" sz="2800" dirty="0" smtClean="0">
                <a:hlinkClick r:id="rId3" action="ppaction://hlinkfile"/>
              </a:rPr>
              <a:t>..\НОРМ_ПРАВОВАЯ БАЗА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hlinkClick r:id="rId3" action="ppaction://hlinkfile"/>
              </a:rPr>
              <a:t>\</a:t>
            </a:r>
            <a:r>
              <a:rPr lang="en-US" sz="2800" dirty="0" smtClean="0">
                <a:hlinkClick r:id="rId3" action="ppaction://hlinkfile"/>
              </a:rPr>
              <a:t>Programma_5_9.doc</a:t>
            </a:r>
            <a:endParaRPr lang="ru-RU" sz="2800" dirty="0" smtClean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13" y="2957513"/>
            <a:ext cx="2524125" cy="390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88" y="1557338"/>
            <a:ext cx="8786812" cy="439261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Приказ Министерства образования Московской области </a:t>
            </a:r>
            <a:r>
              <a:rPr lang="ru-RU" sz="3600" dirty="0" smtClean="0"/>
              <a:t>от 14 июля 2011 г. №1742 «Об организации и координации введения ФГОС ООО в общеобразовательных учреждениях в Московской области»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8913"/>
            <a:ext cx="7643813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0070C0"/>
                </a:solidFill>
              </a:rPr>
              <a:t>Главный смысл разработки ФГОС?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313" y="1571625"/>
            <a:ext cx="8372475" cy="4895850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создание условий для решения стратегической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задачи развития российского образования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i="1" dirty="0" smtClean="0">
                <a:solidFill>
                  <a:srgbClr val="7030A0"/>
                </a:solidFill>
              </a:rPr>
              <a:t>повышения качества образования,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i="1" dirty="0" smtClean="0">
                <a:solidFill>
                  <a:srgbClr val="7030A0"/>
                </a:solidFill>
              </a:rPr>
              <a:t>достижения новых образовательных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i="1" dirty="0" smtClean="0">
                <a:solidFill>
                  <a:srgbClr val="7030A0"/>
                </a:solidFill>
              </a:rPr>
              <a:t>результатов</a:t>
            </a:r>
            <a:r>
              <a:rPr lang="ru-RU" sz="3200" b="1" dirty="0" smtClean="0">
                <a:solidFill>
                  <a:srgbClr val="7030A0"/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800" b="1" i="1" dirty="0" smtClean="0">
                <a:solidFill>
                  <a:srgbClr val="FF0000"/>
                </a:solidFill>
                <a:latin typeface="Monotype Corsiva" pitchFamily="66" charset="0"/>
              </a:rPr>
              <a:t>Т.о., результат – новое качество,</a:t>
            </a:r>
            <a:r>
              <a:rPr lang="ru-RU" sz="3200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i="1" dirty="0" smtClean="0">
                <a:solidFill>
                  <a:srgbClr val="7030A0"/>
                </a:solidFill>
              </a:rPr>
              <a:t>адекватное современным (и даже прогнозируемым) запросам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i="1" dirty="0" smtClean="0">
                <a:solidFill>
                  <a:srgbClr val="7030A0"/>
                </a:solidFill>
              </a:rPr>
              <a:t> личности, общества и государства.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3200" b="1" dirty="0">
              <a:solidFill>
                <a:schemeClr val="accent1"/>
              </a:solidFill>
            </a:endParaRPr>
          </a:p>
        </p:txBody>
      </p:sp>
      <p:pic>
        <p:nvPicPr>
          <p:cNvPr id="5" name="Picture 9" descr="pe018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8150" y="4186238"/>
            <a:ext cx="2355850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6" descr="j025450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13" y="0"/>
            <a:ext cx="140493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 descr="BD06663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1571625"/>
            <a:ext cx="4714875" cy="456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1"/>
          <p:cNvSpPr>
            <a:spLocks noChangeArrowheads="1"/>
          </p:cNvSpPr>
          <p:nvPr/>
        </p:nvSpPr>
        <p:spPr bwMode="auto">
          <a:xfrm>
            <a:off x="142875" y="0"/>
            <a:ext cx="90011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80975" algn="r"/>
            <a:r>
              <a:rPr lang="ru-RU" sz="2800" b="1">
                <a:solidFill>
                  <a:srgbClr val="FF0000"/>
                </a:solidFill>
                <a:cs typeface="Times New Roman" pitchFamily="18" charset="0"/>
              </a:rPr>
              <a:t>От государственных стандартов первого поколения</a:t>
            </a:r>
            <a:r>
              <a:rPr lang="ru-RU" sz="2800">
                <a:solidFill>
                  <a:srgbClr val="FF0000"/>
                </a:solidFill>
                <a:cs typeface="Times New Roman" pitchFamily="18" charset="0"/>
              </a:rPr>
              <a:t> – </a:t>
            </a:r>
            <a:r>
              <a:rPr lang="ru-RU" sz="2800" b="1">
                <a:solidFill>
                  <a:srgbClr val="FF0000"/>
                </a:solidFill>
                <a:cs typeface="Times New Roman" pitchFamily="18" charset="0"/>
              </a:rPr>
              <a:t>к новому </a:t>
            </a:r>
          </a:p>
          <a:p>
            <a:pPr indent="180975" algn="r"/>
            <a:r>
              <a:rPr lang="ru-RU" sz="2800" b="1">
                <a:solidFill>
                  <a:srgbClr val="FF0000"/>
                </a:solidFill>
                <a:cs typeface="Times New Roman" pitchFamily="18" charset="0"/>
              </a:rPr>
              <a:t>образовательному стандарту!</a:t>
            </a:r>
            <a:endParaRPr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Содержимое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983162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В настоящее время, обеспечивая учащихся значительным багажом предметных знаний, российская система обучения не способствует развитию у них умения </a:t>
            </a:r>
            <a:r>
              <a:rPr lang="ru-RU" sz="3200" u="sng" smtClean="0">
                <a:latin typeface="Times New Roman" pitchFamily="18" charset="0"/>
                <a:cs typeface="Times New Roman" pitchFamily="18" charset="0"/>
              </a:rPr>
              <a:t>выходить за пределы учебных ситуаций, в которых формируются эти знания.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000" b="1" smtClean="0">
                <a:solidFill>
                  <a:srgbClr val="FF0000"/>
                </a:solidFill>
              </a:rPr>
              <a:t>Академическая направленность российской школы!</a:t>
            </a:r>
            <a:endParaRPr lang="ru-RU" sz="4000" b="1" u="sng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2. Дайте характеристику ФГОС  основного общего образования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52149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..\НОРМ_ПРАВОВАЯ БАЗА\стандарт основной школы.</a:t>
            </a:r>
            <a:r>
              <a:rPr lang="en-US" sz="200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pdf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1. Познакомьтесь с содержанием ФГОС ООО.</a:t>
            </a:r>
          </a:p>
          <a:p>
            <a:pPr eaLnBrk="1" hangingPunct="1"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Структура документа: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Общие положения;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Требования к результатам освоения ООП;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Требования к структуре ООП;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Требования к условиям реализации ООП.</a:t>
            </a:r>
          </a:p>
          <a:p>
            <a:pPr eaLnBrk="1" hangingPunct="1"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2. Заполните таблицу (слайд 10).</a:t>
            </a:r>
          </a:p>
          <a:p>
            <a:pPr eaLnBrk="1" hangingPunct="1"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3. Каковы принципиальные отличия ГОС и ФГОС?</a:t>
            </a:r>
          </a:p>
          <a:p>
            <a:pPr eaLnBrk="1" hangingPunct="1"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4. Что должно измениться в целевых установках профессиональной деятельности руководящих и педагогических работников новой школы?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714356"/>
            <a:ext cx="7772400" cy="4000500"/>
          </a:xfrm>
          <a:gradFill flip="none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Переход на новые образовательные стандарты как одно из направлений национальной образовательной инициативы  «Наша Новая школа»: нормативно-правовая база образовательного стандарта,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инновационность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структуры стандартов.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sz="1400">
              <a:latin typeface="Constantia" pitchFamily="18" charset="0"/>
            </a:endParaRPr>
          </a:p>
        </p:txBody>
      </p:sp>
      <p:sp>
        <p:nvSpPr>
          <p:cNvPr id="41987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sz="1400">
              <a:latin typeface="Constantia" pitchFamily="18" charset="0"/>
            </a:endParaRPr>
          </a:p>
        </p:txBody>
      </p:sp>
      <p:sp>
        <p:nvSpPr>
          <p:cNvPr id="19461" name="AutoShape 8"/>
          <p:cNvSpPr>
            <a:spLocks noChangeArrowheads="1"/>
          </p:cNvSpPr>
          <p:nvPr/>
        </p:nvSpPr>
        <p:spPr bwMode="auto">
          <a:xfrm>
            <a:off x="107950" y="1268413"/>
            <a:ext cx="1008063" cy="482441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8575" algn="ctr">
            <a:solidFill>
              <a:schemeClr val="accent2"/>
            </a:solidFill>
            <a:round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 dirty="0"/>
              <a:t>З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 dirty="0"/>
              <a:t>А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 dirty="0"/>
              <a:t>П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 dirty="0"/>
              <a:t>Р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 dirty="0"/>
              <a:t>О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 dirty="0"/>
              <a:t>С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 dirty="0"/>
              <a:t>Ы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b="1" dirty="0"/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 dirty="0"/>
              <a:t>И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b="1" dirty="0"/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 dirty="0"/>
              <a:t>О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 dirty="0"/>
              <a:t>Ж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 dirty="0"/>
              <a:t>И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 dirty="0"/>
              <a:t>Д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 dirty="0"/>
              <a:t>А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 dirty="0"/>
              <a:t>Н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 dirty="0"/>
              <a:t>И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 dirty="0"/>
              <a:t>Я</a:t>
            </a:r>
            <a:endParaRPr lang="ru-RU" sz="2000" dirty="0"/>
          </a:p>
        </p:txBody>
      </p:sp>
      <p:sp>
        <p:nvSpPr>
          <p:cNvPr id="14343" name="AutoShape 17"/>
          <p:cNvSpPr>
            <a:spLocks noChangeArrowheads="1"/>
          </p:cNvSpPr>
          <p:nvPr/>
        </p:nvSpPr>
        <p:spPr bwMode="auto">
          <a:xfrm>
            <a:off x="1187450" y="3644900"/>
            <a:ext cx="2170113" cy="431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prstShdw prst="shdw17" dist="17961" dir="2700000">
              <a:srgbClr val="005C5C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3" name="AutoShape 26"/>
          <p:cNvSpPr>
            <a:spLocks noChangeArrowheads="1"/>
          </p:cNvSpPr>
          <p:nvPr/>
        </p:nvSpPr>
        <p:spPr bwMode="auto">
          <a:xfrm>
            <a:off x="3571868" y="785794"/>
            <a:ext cx="2159000" cy="129698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8575">
            <a:solidFill>
              <a:schemeClr val="accent2"/>
            </a:solidFill>
            <a:round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</a:rPr>
              <a:t>Требования </a:t>
            </a:r>
            <a:r>
              <a:rPr lang="ru-RU" sz="2000" dirty="0">
                <a:latin typeface="Tahoma" pitchFamily="34" charset="0"/>
              </a:rPr>
              <a:t>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ahoma" pitchFamily="34" charset="0"/>
              </a:rPr>
              <a:t>структуре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ahoma" pitchFamily="34" charset="0"/>
              </a:rPr>
              <a:t>ООП</a:t>
            </a:r>
          </a:p>
        </p:txBody>
      </p:sp>
      <p:sp>
        <p:nvSpPr>
          <p:cNvPr id="19465" name="AutoShape 26"/>
          <p:cNvSpPr>
            <a:spLocks noChangeArrowheads="1"/>
          </p:cNvSpPr>
          <p:nvPr/>
        </p:nvSpPr>
        <p:spPr bwMode="auto">
          <a:xfrm>
            <a:off x="3571868" y="2643182"/>
            <a:ext cx="2089150" cy="11430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8575">
            <a:solidFill>
              <a:schemeClr val="accent2"/>
            </a:solidFill>
            <a:round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</a:rPr>
              <a:t>Требования </a:t>
            </a:r>
            <a:r>
              <a:rPr lang="ru-RU" sz="2000" dirty="0">
                <a:latin typeface="Tahoma" pitchFamily="34" charset="0"/>
              </a:rPr>
              <a:t>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ahoma" pitchFamily="34" charset="0"/>
              </a:rPr>
              <a:t>результатам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ahoma" pitchFamily="34" charset="0"/>
              </a:rPr>
              <a:t>освоения ООП</a:t>
            </a:r>
          </a:p>
        </p:txBody>
      </p:sp>
      <p:sp>
        <p:nvSpPr>
          <p:cNvPr id="19466" name="AutoShape 26"/>
          <p:cNvSpPr>
            <a:spLocks noChangeArrowheads="1"/>
          </p:cNvSpPr>
          <p:nvPr/>
        </p:nvSpPr>
        <p:spPr bwMode="auto">
          <a:xfrm>
            <a:off x="3643306" y="4286256"/>
            <a:ext cx="2089150" cy="11430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8575">
            <a:solidFill>
              <a:schemeClr val="accent2"/>
            </a:solidFill>
            <a:round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</a:rPr>
              <a:t>Требования</a:t>
            </a:r>
            <a:r>
              <a:rPr lang="ru-RU" sz="2000" dirty="0">
                <a:latin typeface="Tahoma" pitchFamily="34" charset="0"/>
              </a:rPr>
              <a:t> 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ahoma" pitchFamily="34" charset="0"/>
              </a:rPr>
              <a:t>условиям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ahoma" pitchFamily="34" charset="0"/>
              </a:rPr>
              <a:t>реализации ООП</a:t>
            </a:r>
          </a:p>
        </p:txBody>
      </p:sp>
      <p:sp>
        <p:nvSpPr>
          <p:cNvPr id="14351" name="AutoShape 15"/>
          <p:cNvSpPr>
            <a:spLocks noChangeArrowheads="1"/>
          </p:cNvSpPr>
          <p:nvPr/>
        </p:nvSpPr>
        <p:spPr bwMode="auto">
          <a:xfrm>
            <a:off x="4357688" y="2143125"/>
            <a:ext cx="428625" cy="428625"/>
          </a:xfrm>
          <a:prstGeom prst="upDownArrow">
            <a:avLst>
              <a:gd name="adj1" fmla="val 50000"/>
              <a:gd name="adj2" fmla="val 20000"/>
            </a:avLst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prstShdw prst="shdw17" dist="17961" dir="2700000">
              <a:srgbClr val="005C5C"/>
            </a:prstShdw>
          </a:effectLst>
        </p:spPr>
        <p:txBody>
          <a:bodyPr vert="eaVert" wrap="none" anchor="ctr"/>
          <a:lstStyle/>
          <a:p>
            <a:endParaRPr lang="ru-RU" sz="3200">
              <a:solidFill>
                <a:srgbClr val="CC0000"/>
              </a:solidFill>
              <a:latin typeface="Bookman Old Style" pitchFamily="18" charset="0"/>
            </a:endParaRPr>
          </a:p>
        </p:txBody>
      </p:sp>
      <p:sp>
        <p:nvSpPr>
          <p:cNvPr id="14352" name="AutoShape 16"/>
          <p:cNvSpPr>
            <a:spLocks noChangeArrowheads="1"/>
          </p:cNvSpPr>
          <p:nvPr/>
        </p:nvSpPr>
        <p:spPr bwMode="auto">
          <a:xfrm>
            <a:off x="4429125" y="3857625"/>
            <a:ext cx="431800" cy="428625"/>
          </a:xfrm>
          <a:prstGeom prst="upDownArrow">
            <a:avLst>
              <a:gd name="adj1" fmla="val 50000"/>
              <a:gd name="adj2" fmla="val 20000"/>
            </a:avLst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prstShdw prst="shdw17" dist="17961" dir="2700000">
              <a:srgbClr val="005C5C"/>
            </a:prstShdw>
          </a:effectLst>
        </p:spPr>
        <p:txBody>
          <a:bodyPr vert="eaVert" wrap="none" anchor="ctr"/>
          <a:lstStyle/>
          <a:p>
            <a:endParaRPr lang="ru-RU" sz="3200">
              <a:latin typeface="Bookman Old Style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0" y="0"/>
            <a:ext cx="8786813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Инновационность стандартов</a:t>
            </a:r>
          </a:p>
        </p:txBody>
      </p:sp>
      <p:sp>
        <p:nvSpPr>
          <p:cNvPr id="22" name="AutoShape 26"/>
          <p:cNvSpPr>
            <a:spLocks noChangeArrowheads="1"/>
          </p:cNvSpPr>
          <p:nvPr/>
        </p:nvSpPr>
        <p:spPr bwMode="auto">
          <a:xfrm>
            <a:off x="5715007" y="5143512"/>
            <a:ext cx="3286117" cy="171448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8575">
            <a:solidFill>
              <a:schemeClr val="accent2"/>
            </a:solidFill>
            <a:round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ahoma" pitchFamily="34" charset="0"/>
              </a:rPr>
              <a:t>Система </a:t>
            </a:r>
            <a:r>
              <a:rPr lang="ru-RU" sz="2400" dirty="0">
                <a:latin typeface="Tahoma" pitchFamily="34" charset="0"/>
              </a:rPr>
              <a:t>оценивания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ahoma" pitchFamily="34" charset="0"/>
              </a:rPr>
              <a:t>достижений </a:t>
            </a:r>
            <a:br>
              <a:rPr lang="ru-RU" sz="2400" dirty="0">
                <a:latin typeface="Tahoma" pitchFamily="34" charset="0"/>
              </a:rPr>
            </a:br>
            <a:r>
              <a:rPr lang="ru-RU" sz="2400" dirty="0">
                <a:latin typeface="Tahoma" pitchFamily="34" charset="0"/>
              </a:rPr>
              <a:t>освоения ООП</a:t>
            </a:r>
          </a:p>
        </p:txBody>
      </p:sp>
      <p:sp>
        <p:nvSpPr>
          <p:cNvPr id="24" name="AutoShape 17"/>
          <p:cNvSpPr>
            <a:spLocks noChangeArrowheads="1"/>
          </p:cNvSpPr>
          <p:nvPr/>
        </p:nvSpPr>
        <p:spPr bwMode="auto">
          <a:xfrm>
            <a:off x="1428750" y="5500688"/>
            <a:ext cx="3071813" cy="78581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prstShdw prst="shdw17" dist="17961" dir="2700000">
              <a:srgbClr val="005C5C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2008" name="Picture 21" descr="D:\Мама\анимашки\дети\парты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1000125"/>
            <a:ext cx="2786063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nimBg="1"/>
      <p:bldP spid="14351" grpId="0" animBg="1"/>
      <p:bldP spid="14352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  <a:t>Предпосылки возникновения рисков введения ФГОС: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Arial Black" pitchFamily="34" charset="0"/>
            </a:endParaRPr>
          </a:p>
        </p:txBody>
      </p:sp>
      <p:sp>
        <p:nvSpPr>
          <p:cNvPr id="44035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42875" y="1571625"/>
            <a:ext cx="8856663" cy="4437063"/>
          </a:xfrm>
          <a:prstGeom prst="foldedCorner">
            <a:avLst>
              <a:gd name="adj" fmla="val 12500"/>
            </a:avLst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несформированность педагогического мировоззрения, его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несоответствие идеям стандарта;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некомпетентность субъектов образования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(менеджеры, педагоги и родители);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отсутствие взаимопонимания между субъектами образования,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несогласованность их усилий, взаимные претензии;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невовлеченность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СМИ в пропаганду ФГОС;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недостаточность экономических и юридических условий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введения ФГОС,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отсутствие эффективных моделей управления  введением ФГОС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14438"/>
          </a:xfr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  <a:t>Педагогические риски, связанные с введением ФГОС: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Arial Black" pitchFamily="34" charset="0"/>
            </a:endParaRPr>
          </a:p>
        </p:txBody>
      </p:sp>
      <p:sp>
        <p:nvSpPr>
          <p:cNvPr id="45059" name="Содержимо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142875" y="1285875"/>
            <a:ext cx="8856663" cy="5256213"/>
          </a:xfrm>
          <a:prstGeom prst="foldedCorner">
            <a:avLst>
              <a:gd name="adj" fmla="val 12500"/>
            </a:avLst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вульгаризация идей стандарта;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сохранение стереотипов профессиональной деятельности,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подмена нового содержания начального образования старым;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применение традиционных неэффективных технологий обучения;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невыполнение требований стандарта: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к структуре ООП,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к условиям реализации ООП,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к планируемым результатам  (УУД, личностные результаты и т.д. )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фальсификация получаемых результатов;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разрушение системы ценностей, заявленной в ФГОС;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перегрузка учащихся, нарушения здоровья субъектов образования;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общее разочарование  в идеях стандарта, недовольство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государственной  политикой государства.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6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610600" cy="1106488"/>
          </a:xfrm>
          <a:gradFill flip="none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/>
            <a:tileRect/>
          </a:gra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  <a:t>Основные трудности педагогических работников   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  <a:t> на этапе введения ФГОС </a:t>
            </a:r>
          </a:p>
        </p:txBody>
      </p:sp>
      <p:sp>
        <p:nvSpPr>
          <p:cNvPr id="46082" name="Rectangle 7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2296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smtClean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179388" y="1341438"/>
            <a:ext cx="8785225" cy="5183187"/>
          </a:xfrm>
          <a:prstGeom prst="foldedCorner">
            <a:avLst>
              <a:gd name="adj" fmla="val 12500"/>
            </a:avLst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упрощенное понимание сущности и технологии реализации </a:t>
            </a:r>
          </a:p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системно -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подхода;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сложившаяся за предыдущие  годы устойчивая методика</a:t>
            </a:r>
          </a:p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проведения урока;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отсутствие готовности руководителей ОУ и педагогических работников</a:t>
            </a:r>
          </a:p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к планированию и  организации образовательного процесса в </a:t>
            </a:r>
          </a:p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начальной школе в соответствии с требованиями ФГОС;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традиционный подход руководителей ОУ к анализу урока и стремление</a:t>
            </a:r>
          </a:p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придерживаться старых подходов к оценке деятельности учителя;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принципиальная новизна вопросов инструментально-</a:t>
            </a:r>
          </a:p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методического обеспечения достижения и оценки планируемых </a:t>
            </a:r>
          </a:p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результатов (личностных,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и предметных);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отсутствие опыта  разработки разделов ООП.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v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86812" cy="796925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Программа учебного предмета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214313" y="1071563"/>
            <a:ext cx="8786812" cy="5500687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800" b="1" smtClean="0"/>
              <a:t>Примерная программа</a:t>
            </a:r>
            <a:r>
              <a:rPr lang="ru-RU" sz="2800" smtClean="0"/>
              <a:t> составлена на основе Фундаментального ядра содержания общего образования и Требований к результатам общего образования, представленных в федеральном государственном стандарте общего образования. В ней учитываются основные идеи формирования универсальных учебных действий, даются общие рекомендации методического характера.</a:t>
            </a:r>
          </a:p>
          <a:p>
            <a:pPr>
              <a:buFont typeface="Arial" pitchFamily="34" charset="0"/>
              <a:buNone/>
            </a:pPr>
            <a:r>
              <a:rPr lang="ru-RU" sz="2800" b="1" smtClean="0"/>
              <a:t>Программа учебного предмета</a:t>
            </a:r>
            <a:r>
              <a:rPr lang="ru-RU" sz="2800" smtClean="0"/>
              <a:t> – нормативно-управленческий документ образовательного учреждения, характеризующий систему организации образовательной деятельности.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Исходные документы для составления программ учебных предметов/курсов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500687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2300" smtClean="0"/>
              <a:t>Закон «Об образовании»;</a:t>
            </a:r>
          </a:p>
          <a:p>
            <a:r>
              <a:rPr lang="ru-RU" sz="2300" smtClean="0"/>
              <a:t>Федеральный государственный образовательный стандарт;</a:t>
            </a:r>
          </a:p>
          <a:p>
            <a:r>
              <a:rPr lang="ru-RU" sz="2300" smtClean="0"/>
              <a:t>Примерные программы, созданные на основе федерального государственного образовательного стандарта;</a:t>
            </a:r>
          </a:p>
          <a:p>
            <a:r>
              <a:rPr lang="ru-RU" sz="2300" smtClean="0"/>
              <a:t>Авторские программы по предмету , созданные на основе федерального государственного образовательного стандарта;</a:t>
            </a:r>
          </a:p>
          <a:p>
            <a:r>
              <a:rPr lang="ru-RU" sz="2300" smtClean="0"/>
              <a:t>Базисный учебный план общеобразовательных учреждений;</a:t>
            </a:r>
          </a:p>
          <a:p>
            <a:r>
              <a:rPr lang="ru-RU" sz="2300" smtClean="0"/>
              <a:t>Учебный план ОУ;</a:t>
            </a:r>
          </a:p>
          <a:p>
            <a:r>
              <a:rPr lang="ru-RU" sz="2300" smtClean="0"/>
              <a:t>Федеральный перечень учебников, утвержденных, рекомендованных (допущенных) к использованию в образовательном процессе в образовательных учреждениях, реализующих программы общего образования</a:t>
            </a:r>
          </a:p>
          <a:p>
            <a:endParaRPr lang="ru-RU" sz="23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Исходные документы для составления программ учебных предметов/курсов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500687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2300" dirty="0" smtClean="0"/>
              <a:t> Федеральный закон </a:t>
            </a:r>
            <a:r>
              <a:rPr lang="ru-RU" sz="2300" dirty="0" smtClean="0"/>
              <a:t>«Об </a:t>
            </a:r>
            <a:r>
              <a:rPr lang="ru-RU" sz="2300" dirty="0" smtClean="0"/>
              <a:t>образовании в Российской Федерации »;</a:t>
            </a:r>
            <a:endParaRPr lang="ru-RU" sz="2300" dirty="0" smtClean="0"/>
          </a:p>
          <a:p>
            <a:r>
              <a:rPr lang="ru-RU" sz="2300" dirty="0" smtClean="0"/>
              <a:t>Федеральный государственный образовательный стандарт;</a:t>
            </a:r>
          </a:p>
          <a:p>
            <a:r>
              <a:rPr lang="ru-RU" sz="2300" dirty="0" smtClean="0"/>
              <a:t>Примерные программы, созданные на основе федерального государственного образовательного стандарта;</a:t>
            </a:r>
          </a:p>
          <a:p>
            <a:r>
              <a:rPr lang="ru-RU" sz="2300" dirty="0" smtClean="0"/>
              <a:t>Авторские программы по предмету , созданные на основе федерального государственного образовательного стандарта;</a:t>
            </a:r>
          </a:p>
          <a:p>
            <a:r>
              <a:rPr lang="ru-RU" sz="2300" dirty="0" smtClean="0"/>
              <a:t>Базисный учебный план общеобразовательных учреждений;</a:t>
            </a:r>
          </a:p>
          <a:p>
            <a:r>
              <a:rPr lang="ru-RU" sz="2300" dirty="0" smtClean="0"/>
              <a:t>Учебный план ОУ;</a:t>
            </a:r>
          </a:p>
          <a:p>
            <a:r>
              <a:rPr lang="ru-RU" sz="2300" dirty="0" smtClean="0"/>
              <a:t>Федеральный перечень учебников, утвержденных, рекомендованных (допущенных) к использованию в образовательном процессе в образовательных учреждениях, реализующих программы общего образования</a:t>
            </a:r>
          </a:p>
          <a:p>
            <a:endParaRPr lang="ru-RU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25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ПРИМЕРНЫЙ УЧЕБНЫЙ ПЛАН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 класс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5" name="Rectangle 4"/>
          <p:cNvSpPr>
            <a:spLocks noGrp="1" noChangeArrowheads="1"/>
          </p:cNvSpPr>
          <p:nvPr>
            <p:ph idx="1"/>
          </p:nvPr>
        </p:nvSpPr>
        <p:spPr>
          <a:xfrm>
            <a:off x="428625" y="1857375"/>
            <a:ext cx="8215313" cy="4524375"/>
          </a:xfrm>
          <a:ln>
            <a:solidFill>
              <a:schemeClr val="accent1"/>
            </a:solidFill>
          </a:ln>
        </p:spPr>
        <p:txBody>
          <a:bodyPr anchor="ctr">
            <a:spAutoFit/>
          </a:bodyPr>
          <a:lstStyle/>
          <a:p>
            <a:pPr marL="0" indent="288925" algn="just">
              <a:spcBef>
                <a:spcPct val="0"/>
              </a:spcBef>
              <a:buFontTx/>
              <a:buNone/>
            </a:pPr>
            <a:r>
              <a:rPr lang="ru-RU" sz="2400" smtClean="0">
                <a:latin typeface="Arial" pitchFamily="34" charset="0"/>
                <a:ea typeface="@Arial Unicode MS"/>
                <a:cs typeface="@Arial Unicode MS"/>
              </a:rPr>
              <a:t>Примерный учебный план является основой </a:t>
            </a:r>
            <a:endParaRPr lang="en-US" sz="2400" smtClean="0">
              <a:latin typeface="Arial" pitchFamily="34" charset="0"/>
              <a:ea typeface="@Arial Unicode MS"/>
              <a:cs typeface="@Arial Unicode MS"/>
            </a:endParaRPr>
          </a:p>
          <a:p>
            <a:pPr marL="0" indent="288925" algn="just">
              <a:spcBef>
                <a:spcPct val="0"/>
              </a:spcBef>
              <a:buFontTx/>
              <a:buNone/>
            </a:pPr>
            <a:r>
              <a:rPr lang="ru-RU" sz="2400" smtClean="0">
                <a:latin typeface="Arial" pitchFamily="34" charset="0"/>
                <a:ea typeface="@Arial Unicode MS"/>
                <a:cs typeface="@Arial Unicode MS"/>
              </a:rPr>
              <a:t>для разработки учебного плана </a:t>
            </a:r>
            <a:endParaRPr lang="en-US" sz="2400" smtClean="0">
              <a:latin typeface="Arial" pitchFamily="34" charset="0"/>
              <a:ea typeface="@Arial Unicode MS"/>
              <a:cs typeface="@Arial Unicode MS"/>
            </a:endParaRPr>
          </a:p>
          <a:p>
            <a:pPr marL="0" indent="288925" algn="just">
              <a:spcBef>
                <a:spcPct val="0"/>
              </a:spcBef>
              <a:buFontTx/>
              <a:buNone/>
            </a:pPr>
            <a:r>
              <a:rPr lang="ru-RU" sz="2400" smtClean="0">
                <a:latin typeface="Arial" pitchFamily="34" charset="0"/>
                <a:ea typeface="@Arial Unicode MS"/>
                <a:cs typeface="@Arial Unicode MS"/>
              </a:rPr>
              <a:t>общеобразовательного учреждения, </a:t>
            </a:r>
            <a:endParaRPr lang="en-US" sz="2400" smtClean="0">
              <a:latin typeface="Arial" pitchFamily="34" charset="0"/>
              <a:ea typeface="@Arial Unicode MS"/>
              <a:cs typeface="@Arial Unicode MS"/>
            </a:endParaRPr>
          </a:p>
          <a:p>
            <a:pPr marL="0" indent="288925" algn="just">
              <a:spcBef>
                <a:spcPct val="0"/>
              </a:spcBef>
              <a:buFontTx/>
              <a:buNone/>
            </a:pPr>
            <a:r>
              <a:rPr lang="ru-RU" sz="2400" smtClean="0">
                <a:latin typeface="Arial" pitchFamily="34" charset="0"/>
                <a:ea typeface="@Arial Unicode MS"/>
                <a:cs typeface="@Arial Unicode MS"/>
              </a:rPr>
              <a:t>в котором отражаются и конкретизируются </a:t>
            </a:r>
            <a:endParaRPr lang="en-US" sz="2400" smtClean="0">
              <a:latin typeface="Arial" pitchFamily="34" charset="0"/>
              <a:ea typeface="@Arial Unicode MS"/>
              <a:cs typeface="@Arial Unicode MS"/>
            </a:endParaRPr>
          </a:p>
          <a:p>
            <a:pPr marL="0" indent="288925" algn="just">
              <a:spcBef>
                <a:spcPct val="0"/>
              </a:spcBef>
              <a:buFontTx/>
              <a:buNone/>
            </a:pPr>
            <a:r>
              <a:rPr lang="ru-RU" sz="2400" smtClean="0">
                <a:latin typeface="Arial" pitchFamily="34" charset="0"/>
                <a:ea typeface="@Arial Unicode MS"/>
                <a:cs typeface="@Arial Unicode MS"/>
              </a:rPr>
              <a:t>основные показатели примерного учебного плана:</a:t>
            </a:r>
            <a:endParaRPr lang="ru-RU" sz="2400" smtClean="0">
              <a:latin typeface="Arial" pitchFamily="34" charset="0"/>
            </a:endParaRPr>
          </a:p>
          <a:p>
            <a:pPr marL="0" indent="288925" algn="just">
              <a:spcBef>
                <a:spcPct val="0"/>
              </a:spcBef>
              <a:buFontTx/>
              <a:buNone/>
            </a:pPr>
            <a:r>
              <a:rPr lang="ru-RU" sz="2400" smtClean="0">
                <a:latin typeface="Arial" pitchFamily="34" charset="0"/>
                <a:ea typeface="@Arial Unicode MS"/>
                <a:cs typeface="Times New Roman" pitchFamily="18" charset="0"/>
              </a:rPr>
              <a:t>• </a:t>
            </a:r>
            <a:r>
              <a:rPr lang="ru-RU" sz="2400" smtClean="0">
                <a:latin typeface="Times New Roman" pitchFamily="18" charset="0"/>
                <a:ea typeface="@Arial Unicode MS"/>
                <a:cs typeface="Times New Roman" pitchFamily="18" charset="0"/>
              </a:rPr>
              <a:t>состав учебных предметов;</a:t>
            </a:r>
            <a:endParaRPr lang="ru-RU" sz="2400" smtClean="0">
              <a:latin typeface="Arial" pitchFamily="34" charset="0"/>
            </a:endParaRPr>
          </a:p>
          <a:p>
            <a:pPr marL="0" indent="288925" algn="just">
              <a:spcBef>
                <a:spcPct val="0"/>
              </a:spcBef>
              <a:buFontTx/>
              <a:buNone/>
            </a:pPr>
            <a:r>
              <a:rPr lang="ru-RU" sz="2400" smtClean="0">
                <a:latin typeface="Arial" pitchFamily="34" charset="0"/>
                <a:ea typeface="@Arial Unicode MS"/>
                <a:cs typeface="@Arial Unicode MS"/>
              </a:rPr>
              <a:t>• </a:t>
            </a:r>
            <a:r>
              <a:rPr lang="ru-RU" sz="2400" smtClean="0">
                <a:latin typeface="Times New Roman" pitchFamily="18" charset="0"/>
                <a:ea typeface="@Arial Unicode MS"/>
                <a:cs typeface="@Arial Unicode MS"/>
              </a:rPr>
              <a:t>недельное распределение учебного времени, </a:t>
            </a:r>
            <a:endParaRPr lang="en-US" sz="2400" smtClean="0">
              <a:latin typeface="Times New Roman" pitchFamily="18" charset="0"/>
              <a:ea typeface="@Arial Unicode MS"/>
              <a:cs typeface="@Arial Unicode MS"/>
            </a:endParaRPr>
          </a:p>
          <a:p>
            <a:pPr marL="0" indent="288925" algn="just">
              <a:spcBef>
                <a:spcPct val="0"/>
              </a:spcBef>
              <a:buFontTx/>
              <a:buNone/>
            </a:pPr>
            <a:r>
              <a:rPr lang="ru-RU" sz="2400" smtClean="0">
                <a:latin typeface="Times New Roman" pitchFamily="18" charset="0"/>
                <a:ea typeface="@Arial Unicode MS"/>
                <a:cs typeface="@Arial Unicode MS"/>
              </a:rPr>
              <a:t>отводимого на освоение содержания образования по классам,</a:t>
            </a:r>
            <a:r>
              <a:rPr lang="en-US" sz="2400" smtClean="0">
                <a:latin typeface="Times New Roman" pitchFamily="18" charset="0"/>
                <a:ea typeface="@Arial Unicode MS"/>
                <a:cs typeface="@Arial Unicode MS"/>
              </a:rPr>
              <a:t> </a:t>
            </a:r>
            <a:r>
              <a:rPr lang="ru-RU" sz="2400" smtClean="0">
                <a:latin typeface="Times New Roman" pitchFamily="18" charset="0"/>
                <a:ea typeface="@Arial Unicode MS"/>
                <a:cs typeface="@Arial Unicode MS"/>
              </a:rPr>
              <a:t> учебным предметам;</a:t>
            </a:r>
            <a:endParaRPr lang="ru-RU" sz="2400" smtClean="0">
              <a:latin typeface="Arial" pitchFamily="34" charset="0"/>
            </a:endParaRPr>
          </a:p>
          <a:p>
            <a:pPr marL="0" indent="288925" algn="just">
              <a:spcBef>
                <a:spcPct val="0"/>
              </a:spcBef>
              <a:buFontTx/>
              <a:buNone/>
            </a:pPr>
            <a:r>
              <a:rPr lang="ru-RU" sz="2400" smtClean="0">
                <a:latin typeface="Arial" pitchFamily="34" charset="0"/>
                <a:ea typeface="@Arial Unicode MS"/>
                <a:cs typeface="@Arial Unicode MS"/>
              </a:rPr>
              <a:t>• </a:t>
            </a:r>
            <a:r>
              <a:rPr lang="ru-RU" sz="2400" smtClean="0">
                <a:latin typeface="Times New Roman" pitchFamily="18" charset="0"/>
                <a:ea typeface="@Arial Unicode MS"/>
                <a:cs typeface="@Arial Unicode MS"/>
              </a:rPr>
              <a:t>максимально допустимая недельная нагрузка обучающихся.</a:t>
            </a:r>
          </a:p>
          <a:p>
            <a:pPr marL="0" indent="288925" algn="just">
              <a:spcBef>
                <a:spcPct val="0"/>
              </a:spcBef>
              <a:buFontTx/>
              <a:buNone/>
            </a:pPr>
            <a:endParaRPr lang="ru-RU" sz="240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УЧЕБНЫЙ ПЛАН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572125"/>
          </a:xfrm>
        </p:spPr>
        <p:txBody>
          <a:bodyPr>
            <a:normAutofit lnSpcReduction="10000"/>
          </a:bodyPr>
          <a:lstStyle/>
          <a:p>
            <a:pPr marL="457200" indent="-457200" eaLnBrk="1" hangingPunct="1">
              <a:buFont typeface="Arial" pitchFamily="34" charset="0"/>
              <a:buAutoNum type="arabicPeriod"/>
            </a:pPr>
            <a:r>
              <a:rPr lang="ru-RU" sz="2400" smtClean="0"/>
              <a:t>Познакомьтесь с вариантами учебного плана ФГОС ООО.</a:t>
            </a:r>
          </a:p>
          <a:p>
            <a:pPr marL="457200" indent="-457200" eaLnBrk="1" hangingPunct="1">
              <a:buFont typeface="Arial" pitchFamily="34" charset="0"/>
              <a:buAutoNum type="arabicPeriod"/>
            </a:pPr>
            <a:r>
              <a:rPr lang="ru-RU" sz="2400" smtClean="0"/>
              <a:t>Заполните таблицу:</a:t>
            </a:r>
          </a:p>
          <a:p>
            <a:pPr marL="457200" indent="-457200" eaLnBrk="1" hangingPunct="1">
              <a:buFont typeface="Arial" pitchFamily="34" charset="0"/>
              <a:buAutoNum type="arabicPeriod"/>
            </a:pPr>
            <a:endParaRPr lang="ru-RU" sz="2400" smtClean="0"/>
          </a:p>
          <a:p>
            <a:pPr marL="457200" indent="-457200" eaLnBrk="1" hangingPunct="1">
              <a:buFont typeface="Arial" pitchFamily="34" charset="0"/>
              <a:buAutoNum type="arabicPeriod"/>
            </a:pPr>
            <a:endParaRPr lang="ru-RU" sz="2400" smtClean="0"/>
          </a:p>
          <a:p>
            <a:pPr marL="457200" indent="-457200" eaLnBrk="1" hangingPunct="1">
              <a:buFont typeface="Arial" pitchFamily="34" charset="0"/>
              <a:buAutoNum type="arabicPeriod"/>
            </a:pPr>
            <a:endParaRPr lang="ru-RU" sz="2400" smtClean="0"/>
          </a:p>
          <a:p>
            <a:pPr marL="457200" indent="-457200" eaLnBrk="1" hangingPunct="1">
              <a:buFont typeface="Arial" pitchFamily="34" charset="0"/>
              <a:buAutoNum type="arabicPeriod"/>
            </a:pPr>
            <a:endParaRPr lang="ru-RU" sz="2400" smtClean="0"/>
          </a:p>
          <a:p>
            <a:pPr marL="457200" indent="-457200" eaLnBrk="1" hangingPunct="1">
              <a:buFont typeface="Arial" pitchFamily="34" charset="0"/>
              <a:buAutoNum type="arabicPeriod"/>
            </a:pPr>
            <a:endParaRPr lang="ru-RU" sz="2400" smtClean="0"/>
          </a:p>
          <a:p>
            <a:pPr marL="457200" indent="-457200" eaLnBrk="1" hangingPunct="1">
              <a:buFont typeface="Arial" pitchFamily="34" charset="0"/>
              <a:buAutoNum type="arabicPeriod"/>
            </a:pPr>
            <a:endParaRPr lang="ru-RU" sz="2400" smtClean="0"/>
          </a:p>
          <a:p>
            <a:pPr marL="457200" indent="-457200" eaLnBrk="1" hangingPunct="1">
              <a:buFont typeface="Arial" pitchFamily="34" charset="0"/>
              <a:buAutoNum type="arabicPeriod"/>
            </a:pPr>
            <a:endParaRPr lang="ru-RU" sz="2400" smtClean="0"/>
          </a:p>
          <a:p>
            <a:pPr marL="457200" indent="-457200" eaLnBrk="1" hangingPunct="1">
              <a:buFont typeface="Arial" pitchFamily="34" charset="0"/>
              <a:buAutoNum type="arabicPeriod"/>
            </a:pPr>
            <a:endParaRPr lang="ru-RU" sz="2400" smtClean="0"/>
          </a:p>
          <a:p>
            <a:pPr marL="457200" indent="-457200" eaLnBrk="1" hangingPunct="1">
              <a:buFont typeface="Arial" pitchFamily="34" charset="0"/>
              <a:buAutoNum type="arabicPeriod"/>
            </a:pPr>
            <a:endParaRPr lang="ru-RU" sz="2400" smtClean="0"/>
          </a:p>
          <a:p>
            <a:pPr marL="457200" indent="-457200" eaLnBrk="1" hangingPunct="1">
              <a:buFont typeface="Arial" pitchFamily="34" charset="0"/>
              <a:buAutoNum type="arabicPeriod"/>
            </a:pPr>
            <a:r>
              <a:rPr lang="ru-RU" sz="2400" smtClean="0"/>
              <a:t>Сделайте вывод об особенностях учебного плана ФГОС основного общего образования.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625" y="1928813"/>
          <a:ext cx="8143932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9"/>
                <a:gridCol w="2571768"/>
                <a:gridCol w="26432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Критерии сравнения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БУП 2004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УП ФГОС ООО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Структура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Общие учебные предметы и сроки</a:t>
                      </a:r>
                      <a:r>
                        <a:rPr lang="ru-RU" baseline="0" dirty="0" smtClean="0"/>
                        <a:t> введения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Особые учебные предметы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Максимально допустимая недельная нагрузка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Место внеурочной</a:t>
                      </a:r>
                      <a:r>
                        <a:rPr lang="ru-RU" baseline="0" dirty="0" smtClean="0"/>
                        <a:t>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Программа учебного предмета - ЭТО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51435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2000" b="1" smtClean="0"/>
              <a:t>нормативный документ</a:t>
            </a:r>
            <a:r>
              <a:rPr lang="ru-RU" sz="2000" smtClean="0"/>
              <a:t>, определяющий объем, порядок, содержание изучения и преподавания какой-либо учебной дисциплины, основывающийся на типовой программе по учебному предмету;</a:t>
            </a:r>
          </a:p>
          <a:p>
            <a:r>
              <a:rPr lang="ru-RU" sz="2000" b="1" smtClean="0"/>
              <a:t>индивидуальный инструмент</a:t>
            </a:r>
            <a:r>
              <a:rPr lang="ru-RU" sz="2000" smtClean="0"/>
              <a:t> педагогического работника, которым определяются наиболее оптимальные и эффективные для конкретного класса содержание, формы и методы организации образовательного процесса с целью получения результата, соответствующего требованиям стандарта;</a:t>
            </a:r>
          </a:p>
          <a:p>
            <a:r>
              <a:rPr lang="ru-RU" sz="2000" smtClean="0"/>
              <a:t>как основной компонент образовательной программы общеобразовательного учреждения является </a:t>
            </a:r>
            <a:r>
              <a:rPr lang="ru-RU" sz="2000" b="1" smtClean="0"/>
              <a:t>средством фиксации содержания образования</a:t>
            </a:r>
            <a:r>
              <a:rPr lang="ru-RU" sz="2000" smtClean="0"/>
              <a:t> на уровне учебных предметов (предусмотренных учебным планом общеобразовательного учреждения для обязательного изучения), элективных, факультативных, дополнительных образовательных курсов для обучающихся.</a:t>
            </a:r>
          </a:p>
          <a:p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2" descr="SY01253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0" y="3643314"/>
            <a:ext cx="37147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solidFill>
            <a:srgbClr val="FFFFFF">
              <a:alpha val="79999"/>
            </a:srgb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Контрольные, тестовые, самостоятельные и проектные работы.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28662" y="642918"/>
            <a:ext cx="7286625" cy="3143248"/>
          </a:xfrm>
          <a:prstGeom prst="rect">
            <a:avLst/>
          </a:prstGeom>
          <a:solidFill>
            <a:srgbClr val="FFFFFF">
              <a:alpha val="79999"/>
            </a:srgbClr>
          </a:solidFill>
        </p:spPr>
        <p:txBody>
          <a:bodyPr lIns="45720" rIns="228600" anchor="b">
            <a:normAutofit fontScale="52500" lnSpcReduction="2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Контрольные, тестовые, самостоятельные и проектные работы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b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программе учебного предмета – целевые ориентиры конкретного ОУ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5286375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000" smtClean="0"/>
              <a:t>Основной целью рабочей программы является максимальная реализация специфики образовательного учреждения за счет планирования, организации и управления учебным процессом по определенной учебной дисциплине:</a:t>
            </a:r>
          </a:p>
          <a:p>
            <a:pPr>
              <a:buFont typeface="Arial" pitchFamily="34" charset="0"/>
              <a:buNone/>
            </a:pPr>
            <a:r>
              <a:rPr lang="ru-RU" sz="2000" smtClean="0"/>
              <a:t>а) расширения тем (возможно, как за счет увеличения часов из вариативной части учебного плана ОУ, так и в рамках базового времени за счет повышенных академических способностей учащихся по предмету);</a:t>
            </a:r>
          </a:p>
          <a:p>
            <a:pPr>
              <a:buFont typeface="Arial" pitchFamily="34" charset="0"/>
              <a:buNone/>
            </a:pPr>
            <a:r>
              <a:rPr lang="ru-RU" sz="2000" smtClean="0"/>
              <a:t>б) внесения дополнительных тем (возможно как за счет увеличения часов из вариативной части учебного плана ОУ, так и в рамках базового времени за счет повышенных академических способностей учащихся по предмету);</a:t>
            </a:r>
          </a:p>
          <a:p>
            <a:pPr>
              <a:buFont typeface="Arial" pitchFamily="34" charset="0"/>
              <a:buNone/>
            </a:pPr>
            <a:r>
              <a:rPr lang="ru-RU" sz="2000" smtClean="0"/>
              <a:t>в) углубления тем (возможно только за счет увеличения часов из вариативной части учебного плана ОУ);</a:t>
            </a:r>
          </a:p>
          <a:p>
            <a:pPr>
              <a:buFont typeface="Arial" pitchFamily="34" charset="0"/>
              <a:buNone/>
            </a:pPr>
            <a:r>
              <a:rPr lang="ru-RU" sz="2000" smtClean="0"/>
              <a:t>г) изменения логики освоения содержания материала;</a:t>
            </a:r>
          </a:p>
          <a:p>
            <a:pPr>
              <a:buFont typeface="Arial" pitchFamily="34" charset="0"/>
              <a:buNone/>
            </a:pPr>
            <a:r>
              <a:rPr lang="ru-RU" sz="2000" smtClean="0"/>
              <a:t>д) уменьшения количества часов на изучение материала по предмету.</a:t>
            </a:r>
          </a:p>
          <a:p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Программа учебного предмета (компонент ООП)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214438"/>
            <a:ext cx="8229600" cy="5429250"/>
          </a:xfrm>
        </p:spPr>
        <p:txBody>
          <a:bodyPr/>
          <a:lstStyle/>
          <a:p>
            <a:pPr marL="457200" indent="-457200">
              <a:buFont typeface="Arial" charset="0"/>
              <a:buNone/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ФГОС  ООО, п.18.2.2. </a:t>
            </a:r>
          </a:p>
          <a:p>
            <a:pPr marL="457200" indent="-457200">
              <a:buFont typeface="Arial" charset="0"/>
              <a:buAutoNum type="arabicParenR"/>
              <a:defRPr/>
            </a:pPr>
            <a:r>
              <a:rPr lang="ru-RU" sz="2200" dirty="0" smtClean="0"/>
              <a:t>пояснительная записка, в которой конкретизируются общие цели основного общего образования с учётом специфики учебного предмета;</a:t>
            </a:r>
          </a:p>
          <a:p>
            <a:pPr marL="457200" indent="-457200">
              <a:buFont typeface="Arial" charset="0"/>
              <a:buAutoNum type="arabicParenR"/>
              <a:defRPr/>
            </a:pPr>
            <a:r>
              <a:rPr lang="ru-RU" sz="2200" dirty="0" smtClean="0"/>
              <a:t>общая характеристика учебного предмета, курса;</a:t>
            </a:r>
          </a:p>
          <a:p>
            <a:pPr marL="457200" indent="-457200">
              <a:buFont typeface="Arial" charset="0"/>
              <a:buAutoNum type="arabicParenR"/>
              <a:defRPr/>
            </a:pPr>
            <a:r>
              <a:rPr lang="ru-RU" sz="2200" dirty="0" smtClean="0"/>
              <a:t>описание места учебного предмета, курса в учебном плане;</a:t>
            </a:r>
          </a:p>
          <a:p>
            <a:pPr marL="457200" indent="-457200">
              <a:buFont typeface="Arial" charset="0"/>
              <a:buAutoNum type="arabicParenR"/>
              <a:defRPr/>
            </a:pPr>
            <a:r>
              <a:rPr lang="ru-RU" sz="2200" dirty="0" smtClean="0"/>
              <a:t>личностные, </a:t>
            </a:r>
            <a:r>
              <a:rPr lang="ru-RU" sz="2200" dirty="0" err="1" smtClean="0"/>
              <a:t>метапредметные</a:t>
            </a:r>
            <a:r>
              <a:rPr lang="ru-RU" sz="2200" dirty="0" smtClean="0"/>
              <a:t> и предметные результаты освоения конкретного учебного предмета, курса;</a:t>
            </a:r>
          </a:p>
          <a:p>
            <a:pPr marL="457200" indent="-457200">
              <a:buFont typeface="Arial" charset="0"/>
              <a:buAutoNum type="arabicParenR"/>
              <a:defRPr/>
            </a:pPr>
            <a:r>
              <a:rPr lang="ru-RU" sz="2200" dirty="0" smtClean="0"/>
              <a:t>содержание учебного предмета, курса;</a:t>
            </a:r>
          </a:p>
          <a:p>
            <a:pPr marL="457200" indent="-457200">
              <a:buFont typeface="Arial" charset="0"/>
              <a:buAutoNum type="arabicParenR"/>
              <a:defRPr/>
            </a:pPr>
            <a:r>
              <a:rPr lang="ru-RU" sz="2200" dirty="0" smtClean="0"/>
              <a:t>тематическое планирование с определением основных видов учебной деятельности; </a:t>
            </a:r>
          </a:p>
          <a:p>
            <a:pPr marL="457200" indent="-457200">
              <a:buFont typeface="Arial" charset="0"/>
              <a:buAutoNum type="arabicParenR"/>
              <a:defRPr/>
            </a:pPr>
            <a:r>
              <a:rPr lang="ru-RU" sz="2200" dirty="0" smtClean="0"/>
              <a:t>описание учебно-методического и материально-технического обеспечения образовательного процесса; </a:t>
            </a:r>
          </a:p>
          <a:p>
            <a:pPr marL="457200" indent="-457200">
              <a:buFont typeface="Arial" charset="0"/>
              <a:buAutoNum type="arabicParenR"/>
              <a:defRPr/>
            </a:pPr>
            <a:r>
              <a:rPr lang="ru-RU" sz="2200" dirty="0" smtClean="0"/>
              <a:t>планируемые результаты изучения учебного предмета, курса.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7467600" cy="1143000"/>
          </a:xfrm>
          <a:gradFill rotWithShape="1">
            <a:gsLst>
              <a:gs pos="0">
                <a:srgbClr val="F3A68A"/>
              </a:gs>
              <a:gs pos="50000">
                <a:srgbClr val="F5C8B9"/>
              </a:gs>
              <a:gs pos="100000">
                <a:srgbClr val="FAE4DD"/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eaLnBrk="1" hangingPunct="1">
              <a:tabLst>
                <a:tab pos="180975" algn="l"/>
              </a:tabLst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Возможные варианты  проектирования программ по предмету: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2000" dirty="0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4973778"/>
          </a:xfr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примерной программы или примерной  программы с внесенными изменениями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 имеющейся  авторской программы (как правило, программы  автора учебника).</a:t>
            </a:r>
          </a:p>
          <a:p>
            <a:pPr eaLnBrk="1" hangingPunct="1">
              <a:defRPr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авторской программы с внесенными изменениями.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Авторская программа  учителя.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Целесообразно для инновационных  программ, позволяющих получать  качественно новый результат. Необходимо организовать рецензирование – внутреннюю и внешнюю экспертизу.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0240"/>
            <a:ext cx="8229600" cy="2214578"/>
          </a:xfr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7030A0"/>
                </a:solidFill>
                <a:latin typeface="Arial Black" pitchFamily="34" charset="0"/>
              </a:rPr>
              <a:t>Алгоритм создания программы по предмету ОУ</a:t>
            </a:r>
            <a:endParaRPr lang="ru-RU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42875" y="3214688"/>
            <a:ext cx="8229600" cy="2932112"/>
          </a:xfrm>
        </p:spPr>
        <p:txBody>
          <a:bodyPr>
            <a:normAutofit fontScale="90000"/>
          </a:bodyPr>
          <a:lstStyle/>
          <a:p>
            <a:pPr indent="-215900" algn="l" eaLnBrk="1" hangingPunct="1"/>
            <a: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/>
            </a:r>
            <a:b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</a:br>
            <a: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/>
            </a:r>
            <a:b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</a:br>
            <a: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- введение;</a:t>
            </a:r>
            <a:b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</a:br>
            <a: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- цели и задачи реализации программы;</a:t>
            </a:r>
            <a:b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</a:br>
            <a: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- принципы и подходы к формированию программы;</a:t>
            </a:r>
            <a:b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</a:br>
            <a: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- описание ценностных ориентиров содержания курса;</a:t>
            </a:r>
            <a:b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</a:br>
            <a: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- концептуальные положения;</a:t>
            </a:r>
            <a:b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</a:br>
            <a: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- состав участников образовательного процесса;</a:t>
            </a:r>
            <a:b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</a:br>
            <a:r>
              <a:rPr lang="ru-RU" sz="2400" b="1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- </a:t>
            </a:r>
            <a:r>
              <a:rPr lang="ru-RU" sz="2400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заключение .</a:t>
            </a:r>
            <a:br>
              <a:rPr lang="ru-RU" sz="2400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</a:br>
            <a:endParaRPr lang="ru-RU" sz="2400" smtClean="0">
              <a:ea typeface="Andale Sans UI"/>
              <a:cs typeface="Tahoma" pitchFamily="34" charset="0"/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0" y="0"/>
            <a:ext cx="7451725" cy="1052513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kern="0" dirty="0">
                <a:solidFill>
                  <a:srgbClr val="000099"/>
                </a:solidFill>
                <a:latin typeface="Arial Black" pitchFamily="34" charset="0"/>
                <a:ea typeface="+mj-ea"/>
                <a:cs typeface="+mj-cs"/>
              </a:rPr>
              <a:t>1. Пояснительная записка.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71192" y="1124744"/>
            <a:ext cx="7272808" cy="1815882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7030A0"/>
                </a:solidFill>
                <a:latin typeface="Arial Black" pitchFamily="34" charset="0"/>
              </a:rPr>
              <a:t>конкретизация общих целей основного общего образования ОУ с учётом специфики учебного предмета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8572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002060"/>
                </a:solidFill>
                <a:latin typeface="Arial Black" pitchFamily="34" charset="0"/>
              </a:rPr>
              <a:t>Введение.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dirty="0" smtClean="0"/>
          </a:p>
        </p:txBody>
      </p:sp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571472" y="487025"/>
            <a:ext cx="7786742" cy="6370975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>
              <a:defRPr/>
            </a:pPr>
            <a:r>
              <a:rPr lang="ru-RU" sz="2200" dirty="0">
                <a:solidFill>
                  <a:srgbClr val="002060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Программа по ……………… для 5-9 классов разработана в соответствии:</a:t>
            </a:r>
          </a:p>
          <a:p>
            <a:pPr indent="457200">
              <a:defRPr/>
            </a:pPr>
            <a:r>
              <a:rPr lang="ru-RU" sz="2200" dirty="0">
                <a:solidFill>
                  <a:srgbClr val="002060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- с требованиями федерального государственного образовательного стандарта основного общего   образования (</a:t>
            </a:r>
            <a:r>
              <a:rPr lang="ru-RU" sz="2400" b="1" dirty="0">
                <a:solidFill>
                  <a:srgbClr val="002060"/>
                </a:solidFill>
                <a:ea typeface="Lucida Sans Unicode" pitchFamily="34" charset="0"/>
                <a:cs typeface="Times New Roman" pitchFamily="18" charset="0"/>
              </a:rPr>
              <a:t>Федеральный государственный образовательный стандарт основного общего    образования. - М.: Просвещение, 2011</a:t>
            </a:r>
            <a:r>
              <a:rPr lang="ru-RU" sz="2200" b="1" dirty="0">
                <a:solidFill>
                  <a:srgbClr val="002060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)</a:t>
            </a:r>
            <a:r>
              <a:rPr lang="ru-RU" sz="2200" dirty="0">
                <a:solidFill>
                  <a:srgbClr val="002060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;</a:t>
            </a:r>
          </a:p>
          <a:p>
            <a:pPr indent="457200">
              <a:buFontTx/>
              <a:buChar char="-"/>
              <a:defRPr/>
            </a:pPr>
            <a:r>
              <a:rPr lang="ru-RU" sz="2200" dirty="0">
                <a:solidFill>
                  <a:srgbClr val="002060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с рекомендациями Примерной</a:t>
            </a:r>
            <a:r>
              <a:rPr lang="ru-RU" sz="2200" b="1" dirty="0">
                <a:solidFill>
                  <a:srgbClr val="002060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lang="ru-RU" sz="2200" dirty="0">
                <a:solidFill>
                  <a:srgbClr val="002060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программы по….</a:t>
            </a:r>
            <a:r>
              <a:rPr lang="ru-RU" sz="2200" dirty="0">
                <a:solidFill>
                  <a:srgbClr val="000099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(Примерная программа по … </a:t>
            </a:r>
            <a:r>
              <a:rPr lang="ru-RU" sz="2400" dirty="0">
                <a:solidFill>
                  <a:srgbClr val="000099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М.: Просвещение, 2011 год)</a:t>
            </a:r>
            <a:r>
              <a:rPr lang="ru-RU" sz="2200" b="1" dirty="0">
                <a:solidFill>
                  <a:srgbClr val="000099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;</a:t>
            </a:r>
            <a:r>
              <a:rPr lang="ru-RU" sz="2200" dirty="0">
                <a:solidFill>
                  <a:srgbClr val="000099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 </a:t>
            </a:r>
          </a:p>
          <a:p>
            <a:pPr indent="457200">
              <a:buFontTx/>
              <a:buChar char="-"/>
              <a:defRPr/>
            </a:pPr>
            <a:r>
              <a:rPr lang="ru-RU" sz="2200" dirty="0">
                <a:solidFill>
                  <a:srgbClr val="000099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с рекомендациями авторской программой  (выходные данные);</a:t>
            </a:r>
          </a:p>
          <a:p>
            <a:pPr indent="457200">
              <a:buFontTx/>
              <a:buChar char="-"/>
              <a:defRPr/>
            </a:pPr>
            <a:r>
              <a:rPr lang="ru-RU" sz="2200" dirty="0">
                <a:solidFill>
                  <a:srgbClr val="002060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с возможностями УМК «</a:t>
            </a:r>
            <a:r>
              <a:rPr lang="ru-RU" sz="2200" b="1" i="1" dirty="0">
                <a:solidFill>
                  <a:srgbClr val="000099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наименование с выходными данными </a:t>
            </a:r>
            <a:r>
              <a:rPr lang="ru-RU" sz="2200" b="1" dirty="0">
                <a:solidFill>
                  <a:srgbClr val="000099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»;</a:t>
            </a:r>
          </a:p>
          <a:p>
            <a:pPr indent="457200">
              <a:buFontTx/>
              <a:buChar char="-"/>
              <a:defRPr/>
            </a:pPr>
            <a:r>
              <a:rPr lang="ru-RU" sz="2200" b="1" dirty="0">
                <a:solidFill>
                  <a:srgbClr val="000099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с особенностями ООП</a:t>
            </a:r>
            <a:r>
              <a:rPr lang="ru-RU" sz="2200" dirty="0">
                <a:solidFill>
                  <a:srgbClr val="002060"/>
                </a:solidFill>
                <a:latin typeface="Arial Black" pitchFamily="34" charset="0"/>
                <a:ea typeface="Lucida Sans Unicode" pitchFamily="34" charset="0"/>
                <a:cs typeface="Times New Roman" pitchFamily="18" charset="0"/>
              </a:rPr>
              <a:t>, образовательных потребностей и запросов обучающихся,  воспитанников(смотри ООП ОУ).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2239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200" b="1" dirty="0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Цели и задачи реализации программы.</a:t>
            </a:r>
            <a:endParaRPr lang="ru-RU" sz="4200" dirty="0" smtClean="0">
              <a:ea typeface="Andale Sans UI"/>
              <a:cs typeface="Tahoma" pitchFamily="34" charset="0"/>
            </a:endParaRPr>
          </a:p>
        </p:txBody>
      </p:sp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1000100" y="1857364"/>
            <a:ext cx="7314606" cy="403187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ФГОС, Примерные программы, рекомендации авторов, УМК, </a:t>
            </a:r>
            <a:r>
              <a:rPr lang="ru-RU" sz="3200" b="1" dirty="0">
                <a:solidFill>
                  <a:srgbClr val="FF0000"/>
                </a:solidFill>
                <a:latin typeface="Arial Black" pitchFamily="34" charset="0"/>
                <a:ea typeface="Andale Sans UI"/>
                <a:cs typeface="Tahoma" pitchFamily="34" charset="0"/>
              </a:rPr>
              <a:t>ВАШИ ЗАДАЧИ!!!</a:t>
            </a:r>
          </a:p>
          <a:p>
            <a:pPr>
              <a:defRPr/>
            </a:pPr>
            <a:r>
              <a:rPr lang="ru-RU" sz="3200" b="1" dirty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На конкретные классы (возраст, социальный уровень, владение языком и т.д.)!!!</a:t>
            </a:r>
            <a:endParaRPr lang="ru-RU" sz="3200" dirty="0">
              <a:ea typeface="Andale Sans UI"/>
              <a:cs typeface="Tahoma" pitchFamily="34" charset="0"/>
            </a:endParaRPr>
          </a:p>
        </p:txBody>
      </p:sp>
      <p:pic>
        <p:nvPicPr>
          <p:cNvPr id="19462" name="Picture 5" descr="http://standart.edu.ru/images/logo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5063" y="5713413"/>
            <a:ext cx="4198937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 dirty="0" smtClean="0"/>
              <a:t>Задание №2 Определите цели и задачи ООП ООО Вашего ОУ.</a:t>
            </a:r>
            <a:endParaRPr lang="ru-RU" b="1" i="1" dirty="0"/>
          </a:p>
        </p:txBody>
      </p:sp>
      <p:sp>
        <p:nvSpPr>
          <p:cNvPr id="2048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175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b="1" smtClean="0"/>
              <a:t>Целями реализации</a:t>
            </a:r>
            <a:r>
              <a:rPr lang="ru-RU" sz="2400" smtClean="0"/>
              <a:t> основной образовательной программы основного общего образования являются: </a:t>
            </a:r>
          </a:p>
          <a:p>
            <a:pPr>
              <a:buFont typeface="Wingdings" pitchFamily="2" charset="2"/>
              <a:buNone/>
            </a:pPr>
            <a:r>
              <a:rPr lang="ru-RU" sz="2400" smtClean="0"/>
              <a:t>—</a:t>
            </a:r>
            <a:r>
              <a:rPr lang="en-US" sz="2400" smtClean="0"/>
              <a:t> </a:t>
            </a:r>
            <a:r>
              <a:rPr lang="ru-RU" sz="2400" smtClean="0"/>
              <a:t>обеспечение планируемых результатов по достижению выпускником целевых установок, знаний, умений, навыков, компетенций и компетентностей, определяемых личностными, семейными, общественными, государственными потребностями и возможностями обучающегося среднего школьного возраста, индивидуальными особенностями его развития и состояния здоровья; </a:t>
            </a:r>
          </a:p>
          <a:p>
            <a:pPr>
              <a:buFont typeface="Wingdings" pitchFamily="2" charset="2"/>
              <a:buNone/>
            </a:pPr>
            <a:r>
              <a:rPr lang="ru-RU" sz="2400" smtClean="0"/>
              <a:t>—</a:t>
            </a:r>
            <a:r>
              <a:rPr lang="en-US" sz="2400" smtClean="0"/>
              <a:t> </a:t>
            </a:r>
            <a:r>
              <a:rPr lang="ru-RU" sz="2400" smtClean="0"/>
              <a:t>становление и развитие личности в её индивидуальности, самобытности, уникальности, неповторимости.</a:t>
            </a:r>
          </a:p>
          <a:p>
            <a:endParaRPr lang="ru-RU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9438"/>
          </a:xfrm>
        </p:spPr>
        <p:txBody>
          <a:bodyPr/>
          <a:lstStyle/>
          <a:p>
            <a:pPr algn="l"/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обеспечение соответствия основной образовательной программы требованиям Стандарта;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обеспечение преемственности начального общего, основного общего, среднего (полного) общего образования;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обеспечение доступности получения качественного основного общего образования, достижение планируемых результатов освоения основной образовательной программы основного общего образования всеми обучающимися, в том числе детьми-инвалидами и детьми с ограниченными возможностями здоровья;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установление требований к воспитанию и социализации обучающихся как части образовательной программы и соответствующему усилению воспитательного потенциала школы, обеспечению индивидуализированного психолого-педагогического сопровождения каждого обучающегося, формированию образовательного базиса, основанного не только на знаниях, но и на соответствующем культурном уровне развития личности, созданию необходимых условий для её самореализации;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обеспечение эффективного сочетания урочных и внеурочных форм организации образовательного процесса, взаимодействия всех его участников;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взаимодействие образовательного учреждения при реализации основной образовательной программы с социальными партнёрами;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выявление и развитие способностей обучающихся, в том числе одарённых детей, детей с ограниченными возможностями здоровья и инвалидов, их профессиональных склонностей через систему клубов, секций, студий и кружков, организацию общественно полезной деятельности, в том числе социальной практики, с использованием возможностей образовательных учреждений дополнительного образования детей;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организация интеллектуальных и творческих соревнований, научно-технического творчества, проектной и учебно-исследовательской деятельности;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участие обучающихся, их родителей (законных представителей), педагогических работников и общественности в проектировании и развитии внутришкольной социальной среды, школьного уклада;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включение обучающихся в процессы познания и преобразования внешкольной социальной среды (населённого пункта, района, города) для приобретения опыта реального управления и действия;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социальное и учебно-исследовательское проектирование, профессиональная ориентация обучающихся при поддержке педагогов, психологов, социальных педагогов, сотрудничестве с базовыми предприятиями, учреждениями профессионального образования, центрами профессиональной работы;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сохранение и укрепление физического, психологического и социального здоровья обучающихся, обеспечение их безопасности.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endParaRPr lang="ru-RU" sz="1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0" y="0"/>
            <a:ext cx="5165725" cy="2862263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 принципы и</a:t>
            </a:r>
          </a:p>
          <a:p>
            <a:r>
              <a:rPr lang="ru-RU" sz="3600" b="1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 подходы к формированию программы</a:t>
            </a:r>
            <a:br>
              <a:rPr lang="ru-RU" sz="3600" b="1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</a:br>
            <a:endParaRPr lang="ru-RU" sz="3600">
              <a:ea typeface="Andale Sans UI"/>
              <a:cs typeface="Tahoma" pitchFamily="34" charset="0"/>
            </a:endParaRPr>
          </a:p>
        </p:txBody>
      </p:sp>
      <p:sp>
        <p:nvSpPr>
          <p:cNvPr id="22532" name="Прямоугольник 3"/>
          <p:cNvSpPr>
            <a:spLocks noChangeArrowheads="1"/>
          </p:cNvSpPr>
          <p:nvPr/>
        </p:nvSpPr>
        <p:spPr bwMode="auto">
          <a:xfrm>
            <a:off x="4111625" y="2786063"/>
            <a:ext cx="5032375" cy="1323975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концептуальные</a:t>
            </a:r>
          </a:p>
          <a:p>
            <a:r>
              <a:rPr lang="ru-RU" sz="4000" b="1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 положения</a:t>
            </a:r>
            <a:endParaRPr lang="ru-RU" sz="4000">
              <a:ea typeface="Andale Sans UI"/>
              <a:cs typeface="Tahoma" pitchFamily="34" charset="0"/>
            </a:endParaRPr>
          </a:p>
        </p:txBody>
      </p:sp>
      <p:sp>
        <p:nvSpPr>
          <p:cNvPr id="5" name="Выгнутая влево стрелка 4"/>
          <p:cNvSpPr/>
          <p:nvPr/>
        </p:nvSpPr>
        <p:spPr>
          <a:xfrm>
            <a:off x="1928813" y="2857500"/>
            <a:ext cx="1079500" cy="1511300"/>
          </a:xfrm>
          <a:prstGeom prst="curved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 rot="2045574">
            <a:off x="6877050" y="4187825"/>
            <a:ext cx="1000125" cy="1906588"/>
          </a:xfrm>
          <a:prstGeom prst="curvedLef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535" name="Прямоугольник 6"/>
          <p:cNvSpPr>
            <a:spLocks noChangeArrowheads="1"/>
          </p:cNvSpPr>
          <p:nvPr/>
        </p:nvSpPr>
        <p:spPr bwMode="auto">
          <a:xfrm>
            <a:off x="285750" y="4286250"/>
            <a:ext cx="6286500" cy="1754188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Arial Black" pitchFamily="34" charset="0"/>
                <a:ea typeface="Andale Sans UI"/>
                <a:cs typeface="Tahoma" pitchFamily="34" charset="0"/>
              </a:rPr>
              <a:t>Смотрите примерные, авторские программы, рекомендации к УМК!!!</a:t>
            </a:r>
            <a:endParaRPr lang="ru-RU" sz="3600">
              <a:solidFill>
                <a:srgbClr val="FF0000"/>
              </a:solidFill>
              <a:ea typeface="Andale Sans UI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75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ГОСУДАРСТВЕННЫЙ СТАНДАРТ ОСНОВНОГО ОБЩЕГО ОБРАЗОВАНИЯ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5"/>
            <a:ext cx="8229600" cy="3929063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Утвержден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приказом Министерства образования и науки РФ от «17» декабря 2010 г. №1897</a:t>
            </a:r>
            <a:r>
              <a:rPr lang="ru-RU" sz="2800" dirty="0" smtClean="0"/>
              <a:t> «Об утверждении и введении в действие федерального государственного образовательного стандарта основного общего образования»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Зарегистрирован</a:t>
            </a:r>
            <a:r>
              <a:rPr lang="ru-RU" sz="2800" dirty="0" smtClean="0"/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Минюсте РФ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/>
              <a:t>01.02.2011 N 19644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857250" y="357188"/>
            <a:ext cx="7467600" cy="2082800"/>
          </a:xfrm>
          <a:gradFill rotWithShape="1">
            <a:gsLst>
              <a:gs pos="0">
                <a:srgbClr val="B196D2"/>
              </a:gs>
              <a:gs pos="50000">
                <a:srgbClr val="CFC0E2"/>
              </a:gs>
              <a:gs pos="100000">
                <a:srgbClr val="E7E1F0"/>
              </a:gs>
            </a:gsLst>
            <a:lin ang="10800000" scaled="1"/>
          </a:gradFill>
        </p:spPr>
        <p:txBody>
          <a:bodyPr>
            <a:normAutofit fontScale="90000"/>
          </a:bodyPr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описание ценностных ориентиров содержания учебного предмета</a:t>
            </a:r>
            <a:endParaRPr lang="ru-RU" b="1" smtClean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457200" y="3286125"/>
            <a:ext cx="7467600" cy="3187700"/>
          </a:xfrm>
        </p:spPr>
        <p:txBody>
          <a:bodyPr/>
          <a:lstStyle/>
          <a:p>
            <a:r>
              <a:rPr lang="ru-RU" sz="3600" b="1" smtClean="0">
                <a:solidFill>
                  <a:srgbClr val="0070C0"/>
                </a:solidFill>
              </a:rPr>
              <a:t>Примерные программы,</a:t>
            </a:r>
          </a:p>
          <a:p>
            <a:r>
              <a:rPr lang="ru-RU" sz="3600" b="1" smtClean="0">
                <a:solidFill>
                  <a:srgbClr val="0070C0"/>
                </a:solidFill>
              </a:rPr>
              <a:t>Авторские программы.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569325" cy="121443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7030A0"/>
                </a:solidFill>
                <a:latin typeface="Arial Black" pitchFamily="34" charset="0"/>
                <a:ea typeface="Andale Sans UI" pitchFamily="2"/>
                <a:cs typeface="Tahoma" pitchFamily="2"/>
              </a:rPr>
              <a:t>состав участников образовательного процесса</a:t>
            </a:r>
            <a:endParaRPr lang="ru-RU" sz="4000" dirty="0"/>
          </a:p>
        </p:txBody>
      </p:sp>
      <p:sp>
        <p:nvSpPr>
          <p:cNvPr id="24581" name="Прямоугольник 2"/>
          <p:cNvSpPr>
            <a:spLocks noChangeArrowheads="1"/>
          </p:cNvSpPr>
          <p:nvPr/>
        </p:nvSpPr>
        <p:spPr bwMode="auto">
          <a:xfrm>
            <a:off x="357158" y="2143116"/>
            <a:ext cx="8352928" cy="4103881"/>
          </a:xfrm>
          <a:prstGeom prst="rect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0">
            <a:schemeClr val="accent3"/>
          </a:lnRef>
          <a:fillRef idx="1002">
            <a:schemeClr val="lt1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Обязательно указывать </a:t>
            </a:r>
            <a:r>
              <a:rPr lang="ru-RU" sz="3200" b="1" u="sng" dirty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особенности</a:t>
            </a:r>
            <a:r>
              <a:rPr lang="ru-RU" sz="3200" b="1" dirty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:</a:t>
            </a:r>
          </a:p>
          <a:p>
            <a:pPr>
              <a:buFontTx/>
              <a:buChar char="-"/>
              <a:defRPr/>
            </a:pPr>
            <a:r>
              <a:rPr lang="ru-RU" sz="3200" b="1" dirty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возраст,</a:t>
            </a:r>
          </a:p>
          <a:p>
            <a:pPr>
              <a:buFontTx/>
              <a:buChar char="-"/>
              <a:defRPr/>
            </a:pPr>
            <a:r>
              <a:rPr lang="ru-RU" sz="3200" b="1" dirty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уровень мотивации,</a:t>
            </a:r>
          </a:p>
          <a:p>
            <a:pPr>
              <a:buFontTx/>
              <a:buChar char="-"/>
              <a:defRPr/>
            </a:pPr>
            <a:r>
              <a:rPr lang="ru-RU" sz="3200" b="1" dirty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уровень подготовки,</a:t>
            </a:r>
          </a:p>
          <a:p>
            <a:pPr>
              <a:buFontTx/>
              <a:buChar char="-"/>
              <a:defRPr/>
            </a:pPr>
            <a:r>
              <a:rPr lang="ru-RU" sz="3200" b="1" dirty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количество обучающихся и т.д.</a:t>
            </a:r>
          </a:p>
          <a:p>
            <a:pPr>
              <a:defRPr/>
            </a:pPr>
            <a:r>
              <a:rPr lang="ru-RU" sz="3200" b="1" dirty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Программа пишется для </a:t>
            </a:r>
            <a:r>
              <a:rPr lang="ru-RU" sz="3200" b="1" u="sng" dirty="0">
                <a:solidFill>
                  <a:srgbClr val="FF0000"/>
                </a:solidFill>
                <a:latin typeface="Arial Black" pitchFamily="34" charset="0"/>
                <a:ea typeface="Andale Sans UI"/>
                <a:cs typeface="Tahoma" pitchFamily="34" charset="0"/>
              </a:rPr>
              <a:t>конкретного ОУ</a:t>
            </a:r>
            <a:r>
              <a:rPr lang="ru-RU" sz="3200" b="1" dirty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!!!</a:t>
            </a:r>
            <a:endParaRPr lang="ru-RU" sz="3200" dirty="0">
              <a:ea typeface="Andale Sans UI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ctrTitle"/>
          </p:nvPr>
        </p:nvSpPr>
        <p:spPr>
          <a:xfrm>
            <a:off x="928662" y="1643050"/>
            <a:ext cx="7772400" cy="1470025"/>
          </a:xfr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Заключение</a:t>
            </a:r>
            <a:endParaRPr lang="ru-RU" dirty="0" smtClean="0">
              <a:ea typeface="Andale Sans UI"/>
              <a:cs typeface="Tahoma" pitchFamily="34" charset="0"/>
            </a:endParaRPr>
          </a:p>
        </p:txBody>
      </p:sp>
      <p:sp>
        <p:nvSpPr>
          <p:cNvPr id="30725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4824"/>
          </a:xfr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7030A0"/>
                </a:solidFill>
                <a:latin typeface="Arial Black" pitchFamily="34" charset="0"/>
                <a:ea typeface="Andale Sans UI"/>
                <a:cs typeface="Tahoma" pitchFamily="34" charset="0"/>
              </a:rPr>
              <a:t>2.Общая характеристика учебного предмета, курса.</a:t>
            </a:r>
            <a:endParaRPr lang="ru-RU" dirty="0" smtClean="0">
              <a:ea typeface="Andale Sans UI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88" y="2214563"/>
            <a:ext cx="7200900" cy="34163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5400" u="sng" dirty="0">
                <a:solidFill>
                  <a:srgbClr val="FF0000"/>
                </a:solidFill>
                <a:latin typeface="Arial Black" pitchFamily="34" charset="0"/>
              </a:rPr>
              <a:t>Примерные и авторские программы, УМК!!!</a:t>
            </a:r>
          </a:p>
        </p:txBody>
      </p:sp>
      <p:pic>
        <p:nvPicPr>
          <p:cNvPr id="9" name="Picture 4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9463" y="4554538"/>
            <a:ext cx="5824537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3. Описание места учебного предмета, курса в учебном плане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31749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0034" y="2000240"/>
            <a:ext cx="8243920" cy="4572008"/>
          </a:xfr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pPr algn="just" eaLnBrk="1" hangingPunct="1"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Учебный план ОУ!!!</a:t>
            </a:r>
          </a:p>
          <a:p>
            <a:pPr algn="just" eaLnBrk="1" hangingPunct="1"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Например, в соответствии с требованиями учебного плана основного общего образования МБОУ … предмет «Русский язык» изучается с 5-го по 9-й класс. Общее количество часов с 5-го по  9-й класс составляет …. В 5 классе – …часов в неделю; в 6 классе – … часов в неделю; в 7 классе – … часов в неделю; в 8 классе -… часов в неделю,  в 9 классе  – … часов в неделю;).</a:t>
            </a:r>
          </a:p>
          <a:p>
            <a:pPr algn="just" eaLnBrk="1" hangingPunct="1">
              <a:defRPr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Заголовок 5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1560" y="188640"/>
            <a:ext cx="7560840" cy="2088232"/>
          </a:xfr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4. Личностные, </a:t>
            </a:r>
            <a:r>
              <a:rPr lang="ru-RU" sz="2800" dirty="0" err="1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метапредметные</a:t>
            </a: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 и предметные результаты освоения конкретного учебного предмета, курса.</a:t>
            </a:r>
            <a:endParaRPr lang="ru-RU" sz="28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2643188" y="0"/>
            <a:ext cx="7467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smtClean="0"/>
              <a:t>Примерная ООП ООО </a:t>
            </a:r>
            <a:br>
              <a:rPr lang="ru-RU" b="1" smtClean="0"/>
            </a:br>
            <a:r>
              <a:rPr lang="ru-RU" b="1" smtClean="0"/>
              <a:t>стр.36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115300" cy="6116637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1.2.3.5. Русский язык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Речь и речевое общение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Выпускник </a:t>
            </a:r>
            <a:r>
              <a:rPr lang="ru-RU" sz="1800" b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научится: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использовать различные виды монолога (повествование, описание, рассуждение; сочетание разных видов монолога) в различных ситуациях общения;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использовать различные виды диалога в ситуациях формального и неформального, межличностного и межкультурного общения;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соблюдать нормы речевого поведения в типичных ситуациях общения;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оценивать образцы устной монологической и диалогической речи с точки зрения соответствия ситуации речевого общения, достижения коммуникативных целей речевого взаимодействия, уместности использованных языковых средств;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предупреждать коммуникативные неудачи в процессе речевого общения.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Выпускник </a:t>
            </a:r>
            <a:r>
              <a:rPr lang="ru-RU" sz="1800" b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получит возможность научиться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выступать перед аудиторией с небольшим докладом; публично представлять проект, реферат; публично защищать свою позицию;</a:t>
            </a: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участвовать в коллективном обсуждении проблем, аргументировать собственную позицию, доказывать её, убеждать;</a:t>
            </a: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понимать основные причины коммуникативных неудач и объяснять их.</a:t>
            </a: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5. Содержание учебного предмета, курса.</a:t>
            </a:r>
            <a:endParaRPr lang="ru-RU" sz="36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pPr algn="just" eaLnBrk="1" hangingPunct="1">
              <a:buFont typeface="Wingdings" pitchFamily="2" charset="2"/>
              <a:buChar char="v"/>
              <a:defRPr/>
            </a:pPr>
            <a:r>
              <a:rPr lang="ru-RU" b="1" dirty="0" smtClean="0"/>
              <a:t>ФГОС;</a:t>
            </a:r>
          </a:p>
          <a:p>
            <a:pPr algn="just" eaLnBrk="1" hangingPunct="1">
              <a:buFont typeface="Wingdings" pitchFamily="2" charset="2"/>
              <a:buChar char="v"/>
              <a:defRPr/>
            </a:pPr>
            <a:r>
              <a:rPr lang="ru-RU" b="1" dirty="0" smtClean="0"/>
              <a:t>примерные программы</a:t>
            </a:r>
            <a:r>
              <a:rPr lang="ru-RU" dirty="0" smtClean="0"/>
              <a:t> учебных курсов, предметов, дисциплин (модулей), рекомендованных Министерством образования и науки Российской Федерации, </a:t>
            </a:r>
          </a:p>
          <a:p>
            <a:pPr algn="just" eaLnBrk="1" hangingPunct="1">
              <a:buFont typeface="Wingdings" pitchFamily="2" charset="2"/>
              <a:buChar char="v"/>
              <a:defRPr/>
            </a:pPr>
            <a:r>
              <a:rPr lang="ru-RU" b="1" dirty="0" smtClean="0"/>
              <a:t>авторские программы;</a:t>
            </a:r>
          </a:p>
          <a:p>
            <a:pPr algn="just" eaLnBrk="1" hangingPunct="1">
              <a:buFont typeface="Wingdings" pitchFamily="2" charset="2"/>
              <a:buChar char="v"/>
              <a:defRPr/>
            </a:pPr>
            <a:r>
              <a:rPr lang="ru-RU" b="1" dirty="0" smtClean="0"/>
              <a:t>УМК.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7467600" cy="714375"/>
          </a:xfr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/>
              <a:t>Примерная ООП ООО</a:t>
            </a:r>
            <a:endParaRPr lang="ru-RU" b="1" dirty="0"/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500063" y="928688"/>
            <a:ext cx="8215312" cy="5929312"/>
          </a:xfr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Русский фольклор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Малые жанры фольклора.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Пословица как воплощение житейской мудрости, отражение народного опыта. Темы пословиц. Афористичность и поучительный характер пословиц. Поговорка как образное выражение. Загадка как метафора, вид словесной игры.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(волшебные, бытовые, о животных). Сказка как выражение народной мудрости и нравственных представлений народа. Виды сказок (волшебные, бытовые, сказки о животных). Противопоставление мечты и действительности, добра и зла в сказках. Положительный герой и его противники. Персонажи-животные, чудесные предметы в сказках.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Былина «Илья Муромец и Соловей-разбойник».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Воплощение в образе богатыря национального характера, нравственных достоинств героя. Прославление силы, мужества, справедливости, бескорыстного служения Отечеству.</a:t>
            </a:r>
          </a:p>
          <a:p>
            <a:pPr>
              <a:buFont typeface="Wingdings" pitchFamily="2" charset="2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556" y="1455981"/>
            <a:ext cx="7949220" cy="2928958"/>
          </a:xfr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6. Тематическое планирование с определением основных видов учебной деятельности обучающихся.</a:t>
            </a:r>
            <a:endParaRPr lang="ru-RU" sz="36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СОПРОВОЖДЕНИЕ ФГОС ООО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42925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Письмо Департамента общего образования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Минобрнауки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РФ </a:t>
            </a:r>
            <a:r>
              <a:rPr lang="ru-RU" sz="2800" dirty="0" smtClean="0"/>
              <a:t>от 19 апреля 2011 г. N 03-255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/>
              <a:t>«О введении ФГОС ООО»</a:t>
            </a:r>
            <a:r>
              <a:rPr lang="ru-RU" sz="2800" dirty="0" smtClean="0">
                <a:hlinkClick r:id="rId2" action="ppaction://hlinkfile"/>
              </a:rPr>
              <a:t>..\НОРМ_ПРАВОВАЯ БАЗА\</a:t>
            </a:r>
            <a:r>
              <a:rPr lang="en-US" sz="2800" dirty="0" smtClean="0">
                <a:hlinkClick r:id="rId2" action="ppaction://hlinkfile"/>
              </a:rPr>
              <a:t>pismo-minobr-fgos-255-1.pdf</a:t>
            </a:r>
            <a:endParaRPr lang="ru-RU" sz="2800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Примерная основная образовательная программа основного общего образования </a:t>
            </a:r>
            <a:r>
              <a:rPr lang="ru-RU" sz="2800" dirty="0" smtClean="0">
                <a:hlinkClick r:id="rId3" action="ppaction://hlinkfile"/>
              </a:rPr>
              <a:t>..\НОРМ_ПРАВОВАЯ БАЗА\</a:t>
            </a:r>
            <a:r>
              <a:rPr lang="en-US" sz="2800" dirty="0" smtClean="0">
                <a:hlinkClick r:id="rId3" action="ppaction://hlinkfile"/>
              </a:rPr>
              <a:t>Programma_5_9.doc</a:t>
            </a:r>
            <a:endParaRPr lang="ru-RU" sz="2800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Министерства образования Московской области </a:t>
            </a:r>
            <a:r>
              <a:rPr lang="ru-RU" sz="2800" dirty="0" smtClean="0"/>
              <a:t>от 14 июля 2011 г. №1742 «Об организации и координации введения ФГОС ООО в общеобразовательных учреждениях в Московской области»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pPr>
              <a:defRPr/>
            </a:pPr>
            <a:r>
              <a:rPr lang="ru-RU" dirty="0" smtClean="0"/>
              <a:t>Авторы дают вот так: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313" y="1000125"/>
          <a:ext cx="8643998" cy="5671533"/>
        </p:xfrm>
        <a:graphic>
          <a:graphicData uri="http://schemas.openxmlformats.org/drawingml/2006/table">
            <a:tbl>
              <a:tblPr/>
              <a:tblGrid>
                <a:gridCol w="3878766"/>
                <a:gridCol w="806570"/>
                <a:gridCol w="3958662"/>
              </a:tblGrid>
              <a:tr h="459749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68625" algn="ctr"/>
                          <a:tab pos="5940425" algn="r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 класс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68625" algn="ctr"/>
                          <a:tab pos="5940425" algn="r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 четверть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40410" marR="404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82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68625" algn="ctr"/>
                          <a:tab pos="5940425" algn="r"/>
                        </a:tabLst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Темы курса,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68625" algn="ctr"/>
                          <a:tab pos="5940425" algn="r"/>
                        </a:tabLst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содержание работы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410" marR="404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68625" algn="ctr"/>
                          <a:tab pos="5940425" algn="r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Кол-во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68625" algn="ctr"/>
                          <a:tab pos="5940425" algn="r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уроков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410" marR="404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68625" algn="ctr"/>
                          <a:tab pos="5940425" algn="r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68625" algn="ctr"/>
                          <a:tab pos="5940425" algn="r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Характеристика видов деятельности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410" marR="404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98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68625" algn="ctr"/>
                          <a:tab pos="5940425" algn="r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Глава 1 Натуральные числа и нуль</a:t>
                      </a:r>
                    </a:p>
                  </a:txBody>
                  <a:tcPr marL="40410" marR="404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68625" algn="ctr"/>
                          <a:tab pos="5940425" algn="r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410" marR="404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68625" algn="ctr"/>
                          <a:tab pos="5940425" algn="r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410" marR="404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464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Десятина система счисления.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Натуральный ряд чисел. Десятичная система счисления. Разряды и классы. Правила записи и чтения чисел. Сумма разрядных слагаемых. Сумма цифр числа.</a:t>
                      </a:r>
                    </a:p>
                  </a:txBody>
                  <a:tcPr marL="40410" marR="404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68625" algn="ctr"/>
                          <a:tab pos="5940425" algn="r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68625" algn="ctr"/>
                          <a:tab pos="5940425" algn="r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 ч.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68625" algn="ctr"/>
                          <a:tab pos="5940425" algn="r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	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68625" algn="ctr"/>
                          <a:tab pos="5940425" algn="r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410" marR="404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Описывать свойства натурального ряда. Читать и записывать натуральные числа. Находить сумму цифр числа и сумму разрядных слагаемых. </a:t>
                      </a:r>
                    </a:p>
                  </a:txBody>
                  <a:tcPr marL="40410" marR="404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1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/>
              <a:t/>
            </a:r>
            <a:br>
              <a:rPr lang="ru-RU"/>
            </a:b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7467600" cy="428625"/>
          </a:xfr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ФГОС ООО ( стр. 30)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0" y="669925"/>
            <a:ext cx="8786813" cy="6188075"/>
          </a:xfr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18.2.1. 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Программа развития универсальных учебных действий 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Программа должна содержать: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1) цели и задачи программы, описание ее места и роли в реализации требований Стандарта;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2) 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описание понятий, функций, состава и характеристик универсальных учебных действий (личностных, регулятивных, познавательных и коммуникативных) и их </a:t>
            </a:r>
            <a:r>
              <a:rPr lang="ru-RU" sz="1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связи с содержанием отдельных учебных предметов, внеурочной и внешкольной деятельностью, а также места отдельных компонентов </a:t>
            </a:r>
            <a:r>
              <a:rPr lang="ru-RU" sz="1600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ууд</a:t>
            </a:r>
            <a:r>
              <a:rPr lang="en-US" sz="1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структуре образовательного процесса;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3) типовые задачи применения универсальных учебных действий;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4) описание особенностей реализации основных направлений учебно-исследовательской и проектной деятельности обучающихся (исследовательское, инженерное, прикладное, информационное, социальное, игровое, творческое направление проектов), а также форм организации учебно-исследовательской и проектной деятельности в рамках урочной и внеурочной деятельности по каждому из направлений;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5) описание содержания, видов и форм организации учебной деятельности по формированию и развитию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ИКТ-компетенций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6) перечень и описание основных элементов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ИКТ-компетенций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инструментов их использования;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7) планируемые результаты формирования и развития компетентности обучающихся в области использования информационно-коммуникационных технологий, подготовки индивидуального проекта, выполняемого в процессе обучения в рамках одного предмета или 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межпредметной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основе;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8) виды взаимодействия с учебными, научными и социальными организациями, формы привлечения консультантов, экспертов и научных руководителей;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9) описание условий, обеспечивающих развитие универсальных учебных действий у обучающихся, в том числе информационно-методического обеспечения, подготовки кадров;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10) систему оценки деятельности образовательного учреждения по формированию и развитию универсальных учебных действий у обучающихся;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11) методику и инструментарий мониторинга успешности освоения и применения обучающимися универсальных учебных действий.</a:t>
            </a:r>
          </a:p>
          <a:p>
            <a:pPr>
              <a:buFont typeface="Wingdings" pitchFamily="2" charset="2"/>
              <a:buNone/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9A9A52"/>
              </a:gs>
              <a:gs pos="50000">
                <a:srgbClr val="DDDD79"/>
              </a:gs>
              <a:gs pos="100000">
                <a:srgbClr val="FFFF91"/>
              </a:gs>
            </a:gsLst>
            <a:lin ang="16200000" scaled="1"/>
          </a:gra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Тематическое планирование с определением основных видов учебной деятельности обучающихся.</a:t>
            </a:r>
            <a:endParaRPr lang="ru-RU" sz="2800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288" y="1989138"/>
          <a:ext cx="8251825" cy="4323463"/>
        </p:xfrm>
        <a:graphic>
          <a:graphicData uri="http://schemas.openxmlformats.org/drawingml/2006/table">
            <a:tbl>
              <a:tblPr/>
              <a:tblGrid>
                <a:gridCol w="296862"/>
                <a:gridCol w="1812925"/>
                <a:gridCol w="1812925"/>
                <a:gridCol w="1258888"/>
                <a:gridCol w="1260475"/>
                <a:gridCol w="153441"/>
                <a:gridCol w="648246"/>
                <a:gridCol w="1008063"/>
              </a:tblGrid>
              <a:tr h="1509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урока.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(страницы учебника, тетради)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Проблемы, решаемые учеником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Планируемые результаты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(в соответствии с ФГОС)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5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Понятия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Предметные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F5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Личностные результаты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F5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раздела (количество часов)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4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86750" cy="857250"/>
          </a:xfrm>
          <a:gradFill rotWithShape="1">
            <a:gsLst>
              <a:gs pos="0">
                <a:srgbClr val="9A9A52"/>
              </a:gs>
              <a:gs pos="50000">
                <a:srgbClr val="DDDD79"/>
              </a:gs>
              <a:gs pos="100000">
                <a:srgbClr val="FFFF91"/>
              </a:gs>
            </a:gsLst>
            <a:lin ang="16200000" scaled="1"/>
          </a:gradFill>
        </p:spPr>
        <p:txBody>
          <a:bodyPr/>
          <a:lstStyle/>
          <a:p>
            <a:pPr eaLnBrk="1" hangingPunct="1"/>
            <a:r>
              <a:rPr lang="ru-RU" sz="200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Тематическое планирование с определением основных видов учебной деятельности обучающихся.</a:t>
            </a:r>
            <a:endParaRPr lang="ru-RU" sz="2000" smtClean="0">
              <a:solidFill>
                <a:srgbClr val="002060"/>
              </a:solidFill>
              <a:latin typeface="Arial Black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857250"/>
          <a:ext cx="9144001" cy="6000770"/>
        </p:xfrm>
        <a:graphic>
          <a:graphicData uri="http://schemas.openxmlformats.org/drawingml/2006/table">
            <a:tbl>
              <a:tblPr/>
              <a:tblGrid>
                <a:gridCol w="328959"/>
                <a:gridCol w="1662079"/>
                <a:gridCol w="2000405"/>
                <a:gridCol w="1233719"/>
                <a:gridCol w="1233687"/>
                <a:gridCol w="1451434"/>
                <a:gridCol w="1233718"/>
              </a:tblGrid>
              <a:tr h="5387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урока.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(страницы учебника, тетради)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Проблемы, решаемые учеником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Планируемые результаты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(в соответствии с ФГОС)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9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Понятия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Предметные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результаты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УУД,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ИКТ-компетентности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Личностные результаты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</a:tr>
              <a:tr h="5387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12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</a:tr>
              <a:tr h="2440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Орфография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39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Правописание безударной гласной, проверяемой ударной позицией в корне слова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 писать безударную гласную, проверяемую ударением в корне слова?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Безударная гласная, проверяемая ударением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научится писать безударную гласную, проверяемую ударной позицией, в корне слова.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Р: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постановка новых целей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П: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осуществлять выбор наиболее эффективных способов решения задач в зависимости от конкретных условий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К: </a:t>
                      </a:r>
                      <a:r>
                        <a:rPr kumimoji="0" lang="en-US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учитывать</a:t>
                      </a:r>
                      <a:r>
                        <a:rPr kumimoji="0" lang="en-US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разные</a:t>
                      </a:r>
                      <a:r>
                        <a:rPr kumimoji="0" lang="en-US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мнения</a:t>
                      </a:r>
                      <a:r>
                        <a:rPr kumimoji="0" lang="en-US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</a:t>
                      </a:r>
                      <a:r>
                        <a:rPr kumimoji="0" lang="en-US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стремиться</a:t>
                      </a:r>
                      <a:r>
                        <a:rPr kumimoji="0" lang="en-US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 </a:t>
                      </a:r>
                      <a:r>
                        <a:rPr kumimoji="0" lang="en-US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координации</a:t>
                      </a:r>
                      <a:r>
                        <a:rPr kumimoji="0" lang="en-US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различных</a:t>
                      </a:r>
                      <a:r>
                        <a:rPr kumimoji="0" lang="en-US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позиций</a:t>
                      </a:r>
                      <a:r>
                        <a:rPr kumimoji="0" lang="en-US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</a:t>
                      </a:r>
                      <a:r>
                        <a:rPr kumimoji="0" lang="en-US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сотрудничестве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ИКТ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создавать текст на основе расшифровки аудиозаписи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готовность и способность к выполнению норм и требований школьной жизни, прав и обязанностей ученика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BDF53">
                            <a:tint val="66000"/>
                            <a:satMod val="160000"/>
                          </a:srgbClr>
                        </a:gs>
                        <a:gs pos="50000">
                          <a:srgbClr val="FBDF53">
                            <a:tint val="44500"/>
                            <a:satMod val="160000"/>
                          </a:srgbClr>
                        </a:gs>
                        <a:gs pos="100000">
                          <a:srgbClr val="FBDF53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143000"/>
          </a:xfr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7</a:t>
            </a: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70C0"/>
                </a:solidFill>
                <a:latin typeface="Arial Black" pitchFamily="34" charset="0"/>
              </a:rPr>
              <a:t>описание учебно-методического и материально-технического обеспечения образовательного процесса</a:t>
            </a:r>
            <a:endParaRPr lang="ru-RU" sz="28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pPr>
              <a:buFontTx/>
              <a:buNone/>
              <a:defRPr/>
            </a:pPr>
            <a:r>
              <a:rPr lang="ru-RU" dirty="0" smtClean="0"/>
              <a:t> В каждом ОУ индивидуально</a:t>
            </a:r>
            <a:r>
              <a:rPr lang="en-US" dirty="0" smtClean="0"/>
              <a:t>!!!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467600" cy="2489184"/>
          </a:xfrm>
          <a:gradFill flip="none" rotWithShape="1">
            <a:gsLst>
              <a:gs pos="0">
                <a:srgbClr val="FF0066">
                  <a:tint val="66000"/>
                  <a:satMod val="160000"/>
                </a:srgbClr>
              </a:gs>
              <a:gs pos="50000">
                <a:srgbClr val="FF0066">
                  <a:tint val="44500"/>
                  <a:satMod val="160000"/>
                </a:srgbClr>
              </a:gs>
              <a:gs pos="100000">
                <a:srgbClr val="FF0066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8. планируемые результаты изучения учебного предмета, курса.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8917" name="Содержимое 2"/>
          <p:cNvSpPr>
            <a:spLocks noGrp="1"/>
          </p:cNvSpPr>
          <p:nvPr>
            <p:ph idx="1"/>
          </p:nvPr>
        </p:nvSpPr>
        <p:spPr>
          <a:xfrm>
            <a:off x="500063" y="1571625"/>
            <a:ext cx="7467600" cy="4873625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pPr>
              <a:buFont typeface="Wingdings" pitchFamily="2" charset="2"/>
              <a:buNone/>
            </a:pPr>
            <a:r>
              <a:rPr lang="ru-RU" smtClean="0"/>
              <a:t>Дублирует пункт  №4!!!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 descr="Голубая тисненая бумага"/>
          <p:cNvSpPr>
            <a:spLocks noChangeArrowheads="1"/>
          </p:cNvSpPr>
          <p:nvPr/>
        </p:nvSpPr>
        <p:spPr bwMode="auto">
          <a:xfrm>
            <a:off x="685800" y="692150"/>
            <a:ext cx="8134350" cy="59055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200000"/>
              </a:lnSpc>
              <a:spcBef>
                <a:spcPct val="20000"/>
              </a:spcBef>
              <a:defRPr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На основе программ учебных предметов ОУ (в структуре ООП) учитель разрабатывает рабочую программу на период, указанный в </a:t>
            </a:r>
            <a:r>
              <a:rPr lang="ru-RU" sz="36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локальном акте ОУ</a:t>
            </a:r>
            <a:endParaRPr lang="ru-RU" sz="3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685800" y="692150"/>
            <a:ext cx="7772400" cy="5403850"/>
          </a:xfrm>
          <a:prstGeom prst="rect">
            <a:avLst/>
          </a:prstGeom>
          <a:gradFill flip="none" rotWithShape="1">
            <a:gsLst>
              <a:gs pos="0">
                <a:srgbClr val="FF0066">
                  <a:tint val="66000"/>
                  <a:satMod val="160000"/>
                </a:srgbClr>
              </a:gs>
              <a:gs pos="50000">
                <a:srgbClr val="FF0066">
                  <a:tint val="44500"/>
                  <a:satMod val="160000"/>
                </a:srgbClr>
              </a:gs>
              <a:gs pos="100000">
                <a:srgbClr val="FF00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2800" b="1" dirty="0">
                <a:solidFill>
                  <a:srgbClr val="990033"/>
                </a:solidFill>
                <a:latin typeface="Arial" charset="0"/>
              </a:rPr>
              <a:t>Рабочая программа </a:t>
            </a:r>
            <a:r>
              <a:rPr lang="ru-RU" sz="2800" b="1" u="sng" dirty="0">
                <a:solidFill>
                  <a:srgbClr val="990033"/>
                </a:solidFill>
                <a:latin typeface="Arial" charset="0"/>
              </a:rPr>
              <a:t>учителя</a:t>
            </a:r>
            <a:r>
              <a:rPr lang="ru-RU" sz="2800" b="1" dirty="0">
                <a:solidFill>
                  <a:srgbClr val="990033"/>
                </a:solidFill>
                <a:latin typeface="Arial" charset="0"/>
              </a:rPr>
              <a:t> является локальным нормативным актом: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ru-RU" sz="2400" b="1" dirty="0">
                <a:solidFill>
                  <a:srgbClr val="660033"/>
                </a:solidFill>
                <a:latin typeface="Arial" charset="0"/>
              </a:rPr>
              <a:t>подлежит экспертизе на школьном методическом объединении;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ru-RU" sz="2400" b="1" dirty="0">
                <a:solidFill>
                  <a:srgbClr val="660033"/>
                </a:solidFill>
                <a:latin typeface="Arial" charset="0"/>
              </a:rPr>
              <a:t>подлежит экспертизе заместителя директора по УВР;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ru-RU" sz="2400" b="1" dirty="0">
                <a:solidFill>
                  <a:srgbClr val="660033"/>
                </a:solidFill>
                <a:latin typeface="Arial" charset="0"/>
              </a:rPr>
              <a:t>подлежит утверждению директором ОУ;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ru-RU" sz="2400" b="1" dirty="0">
                <a:solidFill>
                  <a:srgbClr val="660033"/>
                </a:solidFill>
                <a:latin typeface="Arial" charset="0"/>
              </a:rPr>
              <a:t>оформляется в соответствии с требованиями ГОСТ 6.30 Р-2003.</a:t>
            </a:r>
          </a:p>
          <a:p>
            <a:pPr marL="342900" indent="-342900" algn="ctr">
              <a:spcBef>
                <a:spcPct val="20000"/>
              </a:spcBef>
              <a:buFontTx/>
              <a:buChar char="•"/>
              <a:defRPr/>
            </a:pPr>
            <a:endParaRPr lang="ru-RU" sz="2400" b="1" dirty="0">
              <a:solidFill>
                <a:srgbClr val="660033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214313" y="1714500"/>
            <a:ext cx="8572500" cy="3071813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Задание 3</a:t>
            </a:r>
            <a:r>
              <a:rPr lang="ru-RU" b="1" dirty="0" smtClean="0">
                <a:solidFill>
                  <a:srgbClr val="000099"/>
                </a:solidFill>
              </a:rPr>
              <a:t/>
            </a:r>
            <a:br>
              <a:rPr lang="ru-RU" b="1" dirty="0" smtClean="0">
                <a:solidFill>
                  <a:srgbClr val="000099"/>
                </a:solidFill>
              </a:rPr>
            </a:br>
            <a:r>
              <a:rPr lang="ru-RU" b="1" dirty="0" smtClean="0">
                <a:solidFill>
                  <a:srgbClr val="000099"/>
                </a:solidFill>
              </a:rPr>
              <a:t>Определите, чем отличается программа по предмету ОУ от рабочей программы учителя.</a:t>
            </a:r>
          </a:p>
        </p:txBody>
      </p:sp>
      <p:pic>
        <p:nvPicPr>
          <p:cNvPr id="41987" name="Picture 6" descr="j025450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0"/>
            <a:ext cx="14763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рабочей программы учителя 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286375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mtClean="0"/>
              <a:t>Конкретное определение содержания, объема, порядка изучения учебной дисциплины с учетом целей, задач и особенностей образовательного процесса данного учреждения и контингента обучающихся;</a:t>
            </a:r>
          </a:p>
          <a:p>
            <a:r>
              <a:rPr lang="ru-RU" smtClean="0"/>
              <a:t>Практическая реализация компонентов федерального государственного образовательного стандарта при изучении учебного предмета классом в учебном году.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D5B62A-0108-4F18-980F-D5D05550B230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0" y="2000250"/>
            <a:ext cx="9144000" cy="358775"/>
          </a:xfrm>
          <a:prstGeom prst="rect">
            <a:avLst/>
          </a:prstGeom>
          <a:solidFill>
            <a:srgbClr val="00B0F0"/>
          </a:solidFill>
          <a:ln w="9525" algn="ctr">
            <a:solidFill>
              <a:srgbClr val="003366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0" y="2665413"/>
            <a:ext cx="9144000" cy="358775"/>
          </a:xfrm>
          <a:prstGeom prst="rect">
            <a:avLst/>
          </a:prstGeom>
          <a:solidFill>
            <a:srgbClr val="00B0F0"/>
          </a:solidFill>
          <a:ln w="9525" algn="ctr">
            <a:solidFill>
              <a:srgbClr val="003366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0" y="3397250"/>
            <a:ext cx="9144000" cy="358775"/>
          </a:xfrm>
          <a:prstGeom prst="rect">
            <a:avLst/>
          </a:prstGeom>
          <a:solidFill>
            <a:srgbClr val="00B0F0"/>
          </a:solidFill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0" y="4165600"/>
            <a:ext cx="9144000" cy="358775"/>
          </a:xfrm>
          <a:prstGeom prst="rect">
            <a:avLst/>
          </a:prstGeom>
          <a:solidFill>
            <a:srgbClr val="00B0F0"/>
          </a:solidFill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0" y="4927600"/>
            <a:ext cx="9144000" cy="358775"/>
          </a:xfrm>
          <a:prstGeom prst="rect">
            <a:avLst/>
          </a:prstGeom>
          <a:solidFill>
            <a:srgbClr val="00B0F0"/>
          </a:solidFill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023" name="Rectangle 7"/>
          <p:cNvSpPr>
            <a:spLocks noChangeArrowheads="1"/>
          </p:cNvSpPr>
          <p:nvPr/>
        </p:nvSpPr>
        <p:spPr bwMode="auto">
          <a:xfrm>
            <a:off x="0" y="5688013"/>
            <a:ext cx="9144000" cy="358775"/>
          </a:xfrm>
          <a:prstGeom prst="rect">
            <a:avLst/>
          </a:prstGeom>
          <a:solidFill>
            <a:srgbClr val="00B0F0"/>
          </a:solidFill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81" name="Text Box 8"/>
          <p:cNvSpPr txBox="1">
            <a:spLocks noChangeArrowheads="1"/>
          </p:cNvSpPr>
          <p:nvPr/>
        </p:nvSpPr>
        <p:spPr bwMode="auto">
          <a:xfrm>
            <a:off x="0" y="1628775"/>
            <a:ext cx="1258888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rgbClr val="0070C0"/>
                </a:solidFill>
                <a:latin typeface="Constantia" pitchFamily="18" charset="0"/>
              </a:rPr>
              <a:t>2010-11 уч.год</a:t>
            </a:r>
          </a:p>
        </p:txBody>
      </p:sp>
      <p:sp>
        <p:nvSpPr>
          <p:cNvPr id="28682" name="Text Box 9"/>
          <p:cNvSpPr txBox="1">
            <a:spLocks noChangeArrowheads="1"/>
          </p:cNvSpPr>
          <p:nvPr/>
        </p:nvSpPr>
        <p:spPr bwMode="auto">
          <a:xfrm>
            <a:off x="0" y="1916113"/>
            <a:ext cx="1403350" cy="2746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  <a:latin typeface="Constantia" pitchFamily="18" charset="0"/>
              </a:rPr>
              <a:t>2011-12 уч.год</a:t>
            </a:r>
          </a:p>
        </p:txBody>
      </p:sp>
      <p:sp>
        <p:nvSpPr>
          <p:cNvPr id="28683" name="Text Box 10"/>
          <p:cNvSpPr txBox="1">
            <a:spLocks noChangeArrowheads="1"/>
          </p:cNvSpPr>
          <p:nvPr/>
        </p:nvSpPr>
        <p:spPr bwMode="auto">
          <a:xfrm>
            <a:off x="1928813" y="714375"/>
            <a:ext cx="1857375" cy="5540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ru-RU" sz="1200" b="1">
                <a:solidFill>
                  <a:srgbClr val="990000"/>
                </a:solidFill>
                <a:latin typeface="Constantia" pitchFamily="18" charset="0"/>
              </a:rPr>
              <a:t>обязательное 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sz="1200" b="1">
                <a:solidFill>
                  <a:srgbClr val="990000"/>
                </a:solidFill>
                <a:latin typeface="Constantia" pitchFamily="18" charset="0"/>
              </a:rPr>
              <a:t>введение ФГОС</a:t>
            </a:r>
          </a:p>
        </p:txBody>
      </p:sp>
      <p:sp>
        <p:nvSpPr>
          <p:cNvPr id="28684" name="Text Box 11"/>
          <p:cNvSpPr txBox="1">
            <a:spLocks noChangeArrowheads="1"/>
          </p:cNvSpPr>
          <p:nvPr/>
        </p:nvSpPr>
        <p:spPr bwMode="auto">
          <a:xfrm>
            <a:off x="4143375" y="785813"/>
            <a:ext cx="1903413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rgbClr val="C00000"/>
                </a:solidFill>
                <a:latin typeface="Constantia" pitchFamily="18" charset="0"/>
              </a:rPr>
              <a:t>-  введение ФГОС по мере готовности</a:t>
            </a:r>
          </a:p>
        </p:txBody>
      </p: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1403350" y="2060575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86029" name="Text Box 13"/>
          <p:cNvSpPr txBox="1">
            <a:spLocks noChangeArrowheads="1"/>
          </p:cNvSpPr>
          <p:nvPr/>
        </p:nvSpPr>
        <p:spPr bwMode="auto">
          <a:xfrm>
            <a:off x="8715404" y="1010255"/>
            <a:ext cx="257175" cy="5847745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11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11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</a:p>
        </p:txBody>
      </p: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1331913" y="1628775"/>
            <a:ext cx="358775" cy="238125"/>
          </a:xfrm>
          <a:prstGeom prst="rect">
            <a:avLst/>
          </a:prstGeom>
          <a:solidFill>
            <a:srgbClr val="FF000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28690" name="Rectangle 16"/>
          <p:cNvSpPr>
            <a:spLocks noChangeArrowheads="1"/>
          </p:cNvSpPr>
          <p:nvPr/>
        </p:nvSpPr>
        <p:spPr bwMode="auto">
          <a:xfrm>
            <a:off x="0" y="2349500"/>
            <a:ext cx="11541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>
                <a:solidFill>
                  <a:srgbClr val="0070C0"/>
                </a:solidFill>
                <a:latin typeface="Constantia" pitchFamily="18" charset="0"/>
              </a:rPr>
              <a:t>2012-13 уч.год</a:t>
            </a:r>
          </a:p>
        </p:txBody>
      </p:sp>
      <p:sp>
        <p:nvSpPr>
          <p:cNvPr id="28691" name="Text Box 17"/>
          <p:cNvSpPr txBox="1">
            <a:spLocks noChangeArrowheads="1"/>
          </p:cNvSpPr>
          <p:nvPr/>
        </p:nvSpPr>
        <p:spPr bwMode="auto">
          <a:xfrm>
            <a:off x="0" y="2708275"/>
            <a:ext cx="1403350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  <a:latin typeface="Constantia" pitchFamily="18" charset="0"/>
              </a:rPr>
              <a:t>2013-14 уч.год</a:t>
            </a:r>
          </a:p>
        </p:txBody>
      </p:sp>
      <p:sp>
        <p:nvSpPr>
          <p:cNvPr id="28692" name="Rectangle 18"/>
          <p:cNvSpPr>
            <a:spLocks noChangeArrowheads="1"/>
          </p:cNvSpPr>
          <p:nvPr/>
        </p:nvSpPr>
        <p:spPr bwMode="auto">
          <a:xfrm>
            <a:off x="0" y="3068638"/>
            <a:ext cx="12525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0070C0"/>
                </a:solidFill>
                <a:latin typeface="Constantia" pitchFamily="18" charset="0"/>
              </a:rPr>
              <a:t>2014-15 уч.год</a:t>
            </a:r>
          </a:p>
        </p:txBody>
      </p:sp>
      <p:sp>
        <p:nvSpPr>
          <p:cNvPr id="28693" name="Rectangle 19"/>
          <p:cNvSpPr>
            <a:spLocks noChangeArrowheads="1"/>
          </p:cNvSpPr>
          <p:nvPr/>
        </p:nvSpPr>
        <p:spPr bwMode="auto">
          <a:xfrm>
            <a:off x="0" y="3860800"/>
            <a:ext cx="11636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>
                <a:solidFill>
                  <a:srgbClr val="0070C0"/>
                </a:solidFill>
                <a:latin typeface="Constantia" pitchFamily="18" charset="0"/>
              </a:rPr>
              <a:t>2016-17 уч.год</a:t>
            </a:r>
          </a:p>
        </p:txBody>
      </p:sp>
      <p:sp>
        <p:nvSpPr>
          <p:cNvPr id="28694" name="Rectangle 20"/>
          <p:cNvSpPr>
            <a:spLocks noChangeArrowheads="1"/>
          </p:cNvSpPr>
          <p:nvPr/>
        </p:nvSpPr>
        <p:spPr bwMode="auto">
          <a:xfrm>
            <a:off x="0" y="4581525"/>
            <a:ext cx="11731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>
                <a:solidFill>
                  <a:srgbClr val="0070C0"/>
                </a:solidFill>
                <a:latin typeface="Constantia" pitchFamily="18" charset="0"/>
              </a:rPr>
              <a:t>2018-19 уч.год</a:t>
            </a:r>
          </a:p>
        </p:txBody>
      </p:sp>
      <p:sp>
        <p:nvSpPr>
          <p:cNvPr id="28695" name="Rectangle 21"/>
          <p:cNvSpPr>
            <a:spLocks noChangeArrowheads="1"/>
          </p:cNvSpPr>
          <p:nvPr/>
        </p:nvSpPr>
        <p:spPr bwMode="auto">
          <a:xfrm>
            <a:off x="0" y="5373688"/>
            <a:ext cx="11890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>
                <a:solidFill>
                  <a:srgbClr val="0070C0"/>
                </a:solidFill>
                <a:latin typeface="Constantia" pitchFamily="18" charset="0"/>
              </a:rPr>
              <a:t>2020-21 уч.год</a:t>
            </a:r>
          </a:p>
        </p:txBody>
      </p:sp>
      <p:sp>
        <p:nvSpPr>
          <p:cNvPr id="28696" name="Text Box 22"/>
          <p:cNvSpPr txBox="1">
            <a:spLocks noChangeArrowheads="1"/>
          </p:cNvSpPr>
          <p:nvPr/>
        </p:nvSpPr>
        <p:spPr bwMode="auto">
          <a:xfrm>
            <a:off x="0" y="4221163"/>
            <a:ext cx="1403350" cy="2746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  <a:latin typeface="Constantia" pitchFamily="18" charset="0"/>
              </a:rPr>
              <a:t>2017-18 уч.год</a:t>
            </a:r>
          </a:p>
        </p:txBody>
      </p:sp>
      <p:sp>
        <p:nvSpPr>
          <p:cNvPr id="28697" name="Text Box 23"/>
          <p:cNvSpPr txBox="1">
            <a:spLocks noChangeArrowheads="1"/>
          </p:cNvSpPr>
          <p:nvPr/>
        </p:nvSpPr>
        <p:spPr bwMode="auto">
          <a:xfrm>
            <a:off x="0" y="4941888"/>
            <a:ext cx="1403350" cy="2746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  <a:latin typeface="Constantia" pitchFamily="18" charset="0"/>
              </a:rPr>
              <a:t>2019-20 уч.год</a:t>
            </a:r>
          </a:p>
        </p:txBody>
      </p:sp>
      <p:sp>
        <p:nvSpPr>
          <p:cNvPr id="28698" name="Text Box 24"/>
          <p:cNvSpPr txBox="1">
            <a:spLocks noChangeArrowheads="1"/>
          </p:cNvSpPr>
          <p:nvPr/>
        </p:nvSpPr>
        <p:spPr bwMode="auto">
          <a:xfrm>
            <a:off x="0" y="5734050"/>
            <a:ext cx="1403350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  <a:latin typeface="Constantia" pitchFamily="18" charset="0"/>
              </a:rPr>
              <a:t>2021-22 уч.год</a:t>
            </a:r>
          </a:p>
        </p:txBody>
      </p:sp>
      <p:sp>
        <p:nvSpPr>
          <p:cNvPr id="28699" name="Text Box 25"/>
          <p:cNvSpPr txBox="1">
            <a:spLocks noChangeArrowheads="1"/>
          </p:cNvSpPr>
          <p:nvPr/>
        </p:nvSpPr>
        <p:spPr bwMode="auto">
          <a:xfrm>
            <a:off x="0" y="3429000"/>
            <a:ext cx="1403350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  <a:latin typeface="Constantia" pitchFamily="18" charset="0"/>
              </a:rPr>
              <a:t>2015-16 уч.год</a:t>
            </a:r>
          </a:p>
        </p:txBody>
      </p:sp>
      <p:sp>
        <p:nvSpPr>
          <p:cNvPr id="86042" name="Text Box 26"/>
          <p:cNvSpPr txBox="1">
            <a:spLocks noChangeArrowheads="1"/>
          </p:cNvSpPr>
          <p:nvPr/>
        </p:nvSpPr>
        <p:spPr bwMode="auto">
          <a:xfrm>
            <a:off x="1331913" y="350043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86043" name="Text Box 27"/>
          <p:cNvSpPr txBox="1">
            <a:spLocks noChangeArrowheads="1"/>
          </p:cNvSpPr>
          <p:nvPr/>
        </p:nvSpPr>
        <p:spPr bwMode="auto">
          <a:xfrm>
            <a:off x="1331913" y="3860800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86044" name="Text Box 28"/>
          <p:cNvSpPr txBox="1">
            <a:spLocks noChangeArrowheads="1"/>
          </p:cNvSpPr>
          <p:nvPr/>
        </p:nvSpPr>
        <p:spPr bwMode="auto">
          <a:xfrm>
            <a:off x="1331913" y="4221163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86045" name="Text Box 29"/>
          <p:cNvSpPr txBox="1">
            <a:spLocks noChangeArrowheads="1"/>
          </p:cNvSpPr>
          <p:nvPr/>
        </p:nvSpPr>
        <p:spPr bwMode="auto">
          <a:xfrm>
            <a:off x="1403350" y="4581525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86046" name="Text Box 30"/>
          <p:cNvSpPr txBox="1">
            <a:spLocks noChangeArrowheads="1"/>
          </p:cNvSpPr>
          <p:nvPr/>
        </p:nvSpPr>
        <p:spPr bwMode="auto">
          <a:xfrm>
            <a:off x="1403350" y="4941888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86047" name="Text Box 31"/>
          <p:cNvSpPr txBox="1">
            <a:spLocks noChangeArrowheads="1"/>
          </p:cNvSpPr>
          <p:nvPr/>
        </p:nvSpPr>
        <p:spPr bwMode="auto">
          <a:xfrm>
            <a:off x="1403350" y="5373688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86048" name="Text Box 32"/>
          <p:cNvSpPr txBox="1">
            <a:spLocks noChangeArrowheads="1"/>
          </p:cNvSpPr>
          <p:nvPr/>
        </p:nvSpPr>
        <p:spPr bwMode="auto">
          <a:xfrm>
            <a:off x="1403350" y="5734050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86049" name="Text Box 33"/>
          <p:cNvSpPr txBox="1">
            <a:spLocks noChangeArrowheads="1"/>
          </p:cNvSpPr>
          <p:nvPr/>
        </p:nvSpPr>
        <p:spPr bwMode="auto">
          <a:xfrm>
            <a:off x="1331913" y="3141663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86050" name="Text Box 34"/>
          <p:cNvSpPr txBox="1">
            <a:spLocks noChangeArrowheads="1"/>
          </p:cNvSpPr>
          <p:nvPr/>
        </p:nvSpPr>
        <p:spPr bwMode="auto">
          <a:xfrm>
            <a:off x="1331913" y="242093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86051" name="Text Box 35"/>
          <p:cNvSpPr txBox="1">
            <a:spLocks noChangeArrowheads="1"/>
          </p:cNvSpPr>
          <p:nvPr/>
        </p:nvSpPr>
        <p:spPr bwMode="auto">
          <a:xfrm>
            <a:off x="1331913" y="2781300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86052" name="Text Box 36"/>
          <p:cNvSpPr txBox="1">
            <a:spLocks noChangeArrowheads="1"/>
          </p:cNvSpPr>
          <p:nvPr/>
        </p:nvSpPr>
        <p:spPr bwMode="auto">
          <a:xfrm>
            <a:off x="1835150" y="2060575"/>
            <a:ext cx="358775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86053" name="Text Box 37"/>
          <p:cNvSpPr txBox="1">
            <a:spLocks noChangeArrowheads="1"/>
          </p:cNvSpPr>
          <p:nvPr/>
        </p:nvSpPr>
        <p:spPr bwMode="auto">
          <a:xfrm>
            <a:off x="1763713" y="242093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86054" name="Text Box 38"/>
          <p:cNvSpPr txBox="1">
            <a:spLocks noChangeArrowheads="1"/>
          </p:cNvSpPr>
          <p:nvPr/>
        </p:nvSpPr>
        <p:spPr bwMode="auto">
          <a:xfrm>
            <a:off x="2214563" y="2428875"/>
            <a:ext cx="360362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86055" name="Text Box 39"/>
          <p:cNvSpPr txBox="1">
            <a:spLocks noChangeArrowheads="1"/>
          </p:cNvSpPr>
          <p:nvPr/>
        </p:nvSpPr>
        <p:spPr bwMode="auto">
          <a:xfrm>
            <a:off x="2627313" y="2420938"/>
            <a:ext cx="360362" cy="238125"/>
          </a:xfrm>
          <a:prstGeom prst="rect">
            <a:avLst/>
          </a:prstGeom>
          <a:solidFill>
            <a:srgbClr val="FF000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86056" name="Text Box 40"/>
          <p:cNvSpPr txBox="1">
            <a:spLocks noChangeArrowheads="1"/>
          </p:cNvSpPr>
          <p:nvPr/>
        </p:nvSpPr>
        <p:spPr bwMode="auto">
          <a:xfrm>
            <a:off x="1835150" y="2781300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86057" name="Text Box 41"/>
          <p:cNvSpPr txBox="1">
            <a:spLocks noChangeArrowheads="1"/>
          </p:cNvSpPr>
          <p:nvPr/>
        </p:nvSpPr>
        <p:spPr bwMode="auto">
          <a:xfrm>
            <a:off x="2266950" y="2781300"/>
            <a:ext cx="358775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86058" name="Text Box 42"/>
          <p:cNvSpPr txBox="1">
            <a:spLocks noChangeArrowheads="1"/>
          </p:cNvSpPr>
          <p:nvPr/>
        </p:nvSpPr>
        <p:spPr bwMode="auto">
          <a:xfrm>
            <a:off x="2700338" y="2781300"/>
            <a:ext cx="360362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86059" name="Text Box 43"/>
          <p:cNvSpPr txBox="1">
            <a:spLocks noChangeArrowheads="1"/>
          </p:cNvSpPr>
          <p:nvPr/>
        </p:nvSpPr>
        <p:spPr bwMode="auto">
          <a:xfrm>
            <a:off x="1500188" y="785813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900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6060" name="Text Box 44"/>
          <p:cNvSpPr txBox="1">
            <a:spLocks noChangeArrowheads="1"/>
          </p:cNvSpPr>
          <p:nvPr/>
        </p:nvSpPr>
        <p:spPr bwMode="auto">
          <a:xfrm>
            <a:off x="3714750" y="785813"/>
            <a:ext cx="360363" cy="238125"/>
          </a:xfrm>
          <a:prstGeom prst="rect">
            <a:avLst/>
          </a:prstGeom>
          <a:solidFill>
            <a:srgbClr val="FF000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9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6061" name="Text Box 45"/>
          <p:cNvSpPr txBox="1">
            <a:spLocks noChangeArrowheads="1"/>
          </p:cNvSpPr>
          <p:nvPr/>
        </p:nvSpPr>
        <p:spPr bwMode="auto">
          <a:xfrm>
            <a:off x="3132138" y="2781300"/>
            <a:ext cx="361950" cy="238125"/>
          </a:xfrm>
          <a:prstGeom prst="rect">
            <a:avLst/>
          </a:prstGeom>
          <a:solidFill>
            <a:srgbClr val="FF000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86062" name="Text Box 46"/>
          <p:cNvSpPr txBox="1">
            <a:spLocks noChangeArrowheads="1"/>
          </p:cNvSpPr>
          <p:nvPr/>
        </p:nvSpPr>
        <p:spPr bwMode="auto">
          <a:xfrm>
            <a:off x="3563938" y="2781300"/>
            <a:ext cx="360362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  <p:sp>
        <p:nvSpPr>
          <p:cNvPr id="86063" name="Text Box 47"/>
          <p:cNvSpPr txBox="1">
            <a:spLocks noChangeArrowheads="1"/>
          </p:cNvSpPr>
          <p:nvPr/>
        </p:nvSpPr>
        <p:spPr bwMode="auto">
          <a:xfrm>
            <a:off x="3995738" y="2781300"/>
            <a:ext cx="360362" cy="238125"/>
          </a:xfrm>
          <a:prstGeom prst="rect">
            <a:avLst/>
          </a:prstGeom>
          <a:solidFill>
            <a:srgbClr val="FF000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86064" name="Text Box 48"/>
          <p:cNvSpPr txBox="1">
            <a:spLocks noChangeArrowheads="1"/>
          </p:cNvSpPr>
          <p:nvPr/>
        </p:nvSpPr>
        <p:spPr bwMode="auto">
          <a:xfrm>
            <a:off x="1835150" y="3141663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86065" name="Text Box 49"/>
          <p:cNvSpPr txBox="1">
            <a:spLocks noChangeArrowheads="1"/>
          </p:cNvSpPr>
          <p:nvPr/>
        </p:nvSpPr>
        <p:spPr bwMode="auto">
          <a:xfrm>
            <a:off x="2266950" y="3141663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86066" name="Text Box 50"/>
          <p:cNvSpPr txBox="1">
            <a:spLocks noChangeArrowheads="1"/>
          </p:cNvSpPr>
          <p:nvPr/>
        </p:nvSpPr>
        <p:spPr bwMode="auto">
          <a:xfrm>
            <a:off x="2700338" y="3141663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  <p:sp>
        <p:nvSpPr>
          <p:cNvPr id="86067" name="Text Box 51"/>
          <p:cNvSpPr txBox="1">
            <a:spLocks noChangeArrowheads="1"/>
          </p:cNvSpPr>
          <p:nvPr/>
        </p:nvSpPr>
        <p:spPr bwMode="auto">
          <a:xfrm>
            <a:off x="3132138" y="3141663"/>
            <a:ext cx="361950" cy="238125"/>
          </a:xfrm>
          <a:prstGeom prst="rect">
            <a:avLst/>
          </a:prstGeom>
          <a:solidFill>
            <a:srgbClr val="FF000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86068" name="Text Box 52"/>
          <p:cNvSpPr txBox="1">
            <a:spLocks noChangeArrowheads="1"/>
          </p:cNvSpPr>
          <p:nvPr/>
        </p:nvSpPr>
        <p:spPr bwMode="auto">
          <a:xfrm>
            <a:off x="3563938" y="3141663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  <p:sp>
        <p:nvSpPr>
          <p:cNvPr id="86069" name="Text Box 53"/>
          <p:cNvSpPr txBox="1">
            <a:spLocks noChangeArrowheads="1"/>
          </p:cNvSpPr>
          <p:nvPr/>
        </p:nvSpPr>
        <p:spPr bwMode="auto">
          <a:xfrm>
            <a:off x="3995738" y="3141663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7</a:t>
            </a:r>
          </a:p>
        </p:txBody>
      </p:sp>
      <p:sp>
        <p:nvSpPr>
          <p:cNvPr id="86070" name="Text Box 54"/>
          <p:cNvSpPr txBox="1">
            <a:spLocks noChangeArrowheads="1"/>
          </p:cNvSpPr>
          <p:nvPr/>
        </p:nvSpPr>
        <p:spPr bwMode="auto">
          <a:xfrm>
            <a:off x="4427538" y="3141663"/>
            <a:ext cx="358775" cy="238125"/>
          </a:xfrm>
          <a:prstGeom prst="rect">
            <a:avLst/>
          </a:prstGeom>
          <a:solidFill>
            <a:srgbClr val="FF000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86071" name="Text Box 55"/>
          <p:cNvSpPr txBox="1">
            <a:spLocks noChangeArrowheads="1"/>
          </p:cNvSpPr>
          <p:nvPr/>
        </p:nvSpPr>
        <p:spPr bwMode="auto">
          <a:xfrm>
            <a:off x="4859338" y="3141663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</a:p>
        </p:txBody>
      </p:sp>
      <p:sp>
        <p:nvSpPr>
          <p:cNvPr id="86072" name="Text Box 56"/>
          <p:cNvSpPr txBox="1">
            <a:spLocks noChangeArrowheads="1"/>
          </p:cNvSpPr>
          <p:nvPr/>
        </p:nvSpPr>
        <p:spPr bwMode="auto">
          <a:xfrm>
            <a:off x="1835150" y="3500438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86073" name="Text Box 57"/>
          <p:cNvSpPr txBox="1">
            <a:spLocks noChangeArrowheads="1"/>
          </p:cNvSpPr>
          <p:nvPr/>
        </p:nvSpPr>
        <p:spPr bwMode="auto">
          <a:xfrm>
            <a:off x="2266950" y="3500438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86074" name="Text Box 58"/>
          <p:cNvSpPr txBox="1">
            <a:spLocks noChangeArrowheads="1"/>
          </p:cNvSpPr>
          <p:nvPr/>
        </p:nvSpPr>
        <p:spPr bwMode="auto">
          <a:xfrm>
            <a:off x="2700338" y="350043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  <p:sp>
        <p:nvSpPr>
          <p:cNvPr id="86075" name="Text Box 59"/>
          <p:cNvSpPr txBox="1">
            <a:spLocks noChangeArrowheads="1"/>
          </p:cNvSpPr>
          <p:nvPr/>
        </p:nvSpPr>
        <p:spPr bwMode="auto">
          <a:xfrm>
            <a:off x="3132138" y="350043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86076" name="Text Box 60"/>
          <p:cNvSpPr txBox="1">
            <a:spLocks noChangeArrowheads="1"/>
          </p:cNvSpPr>
          <p:nvPr/>
        </p:nvSpPr>
        <p:spPr bwMode="auto">
          <a:xfrm>
            <a:off x="3563938" y="3500438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  <p:sp>
        <p:nvSpPr>
          <p:cNvPr id="86077" name="Text Box 61"/>
          <p:cNvSpPr txBox="1">
            <a:spLocks noChangeArrowheads="1"/>
          </p:cNvSpPr>
          <p:nvPr/>
        </p:nvSpPr>
        <p:spPr bwMode="auto">
          <a:xfrm>
            <a:off x="3995738" y="3500438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7</a:t>
            </a:r>
          </a:p>
        </p:txBody>
      </p:sp>
      <p:sp>
        <p:nvSpPr>
          <p:cNvPr id="86078" name="Text Box 62"/>
          <p:cNvSpPr txBox="1">
            <a:spLocks noChangeArrowheads="1"/>
          </p:cNvSpPr>
          <p:nvPr/>
        </p:nvSpPr>
        <p:spPr bwMode="auto">
          <a:xfrm>
            <a:off x="4427538" y="3500438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</a:p>
        </p:txBody>
      </p:sp>
      <p:sp>
        <p:nvSpPr>
          <p:cNvPr id="86079" name="Text Box 63"/>
          <p:cNvSpPr txBox="1">
            <a:spLocks noChangeArrowheads="1"/>
          </p:cNvSpPr>
          <p:nvPr/>
        </p:nvSpPr>
        <p:spPr bwMode="auto">
          <a:xfrm>
            <a:off x="4859338" y="3500438"/>
            <a:ext cx="361950" cy="238125"/>
          </a:xfrm>
          <a:prstGeom prst="rect">
            <a:avLst/>
          </a:prstGeom>
          <a:solidFill>
            <a:srgbClr val="FF000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86080" name="Text Box 64"/>
          <p:cNvSpPr txBox="1">
            <a:spLocks noChangeArrowheads="1"/>
          </p:cNvSpPr>
          <p:nvPr/>
        </p:nvSpPr>
        <p:spPr bwMode="auto">
          <a:xfrm>
            <a:off x="5292725" y="3500438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</a:p>
        </p:txBody>
      </p:sp>
      <p:sp>
        <p:nvSpPr>
          <p:cNvPr id="86081" name="Text Box 65"/>
          <p:cNvSpPr txBox="1">
            <a:spLocks noChangeArrowheads="1"/>
          </p:cNvSpPr>
          <p:nvPr/>
        </p:nvSpPr>
        <p:spPr bwMode="auto">
          <a:xfrm>
            <a:off x="1835150" y="3860800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86082" name="Text Box 66"/>
          <p:cNvSpPr txBox="1">
            <a:spLocks noChangeArrowheads="1"/>
          </p:cNvSpPr>
          <p:nvPr/>
        </p:nvSpPr>
        <p:spPr bwMode="auto">
          <a:xfrm>
            <a:off x="2266950" y="3860800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86083" name="Text Box 67"/>
          <p:cNvSpPr txBox="1">
            <a:spLocks noChangeArrowheads="1"/>
          </p:cNvSpPr>
          <p:nvPr/>
        </p:nvSpPr>
        <p:spPr bwMode="auto">
          <a:xfrm>
            <a:off x="2700338" y="3860800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  <p:sp>
        <p:nvSpPr>
          <p:cNvPr id="86084" name="Text Box 68"/>
          <p:cNvSpPr txBox="1">
            <a:spLocks noChangeArrowheads="1"/>
          </p:cNvSpPr>
          <p:nvPr/>
        </p:nvSpPr>
        <p:spPr bwMode="auto">
          <a:xfrm>
            <a:off x="3132138" y="3860800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86085" name="Text Box 69"/>
          <p:cNvSpPr txBox="1">
            <a:spLocks noChangeArrowheads="1"/>
          </p:cNvSpPr>
          <p:nvPr/>
        </p:nvSpPr>
        <p:spPr bwMode="auto">
          <a:xfrm>
            <a:off x="3563938" y="3860800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86086" name="Text Box 70"/>
          <p:cNvSpPr txBox="1">
            <a:spLocks noChangeArrowheads="1"/>
          </p:cNvSpPr>
          <p:nvPr/>
        </p:nvSpPr>
        <p:spPr bwMode="auto">
          <a:xfrm>
            <a:off x="3995738" y="3860800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7</a:t>
            </a:r>
          </a:p>
        </p:txBody>
      </p:sp>
      <p:sp>
        <p:nvSpPr>
          <p:cNvPr id="86087" name="Text Box 71"/>
          <p:cNvSpPr txBox="1">
            <a:spLocks noChangeArrowheads="1"/>
          </p:cNvSpPr>
          <p:nvPr/>
        </p:nvSpPr>
        <p:spPr bwMode="auto">
          <a:xfrm>
            <a:off x="4427538" y="3860800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</a:p>
        </p:txBody>
      </p:sp>
      <p:sp>
        <p:nvSpPr>
          <p:cNvPr id="86088" name="Text Box 72"/>
          <p:cNvSpPr txBox="1">
            <a:spLocks noChangeArrowheads="1"/>
          </p:cNvSpPr>
          <p:nvPr/>
        </p:nvSpPr>
        <p:spPr bwMode="auto">
          <a:xfrm>
            <a:off x="4859338" y="3860800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9</a:t>
            </a:r>
          </a:p>
        </p:txBody>
      </p:sp>
      <p:sp>
        <p:nvSpPr>
          <p:cNvPr id="86089" name="Text Box 73"/>
          <p:cNvSpPr txBox="1">
            <a:spLocks noChangeArrowheads="1"/>
          </p:cNvSpPr>
          <p:nvPr/>
        </p:nvSpPr>
        <p:spPr bwMode="auto">
          <a:xfrm>
            <a:off x="5364163" y="3860800"/>
            <a:ext cx="361950" cy="238125"/>
          </a:xfrm>
          <a:prstGeom prst="rect">
            <a:avLst/>
          </a:prstGeom>
          <a:solidFill>
            <a:srgbClr val="FF000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86090" name="Text Box 74"/>
          <p:cNvSpPr txBox="1">
            <a:spLocks noChangeArrowheads="1"/>
          </p:cNvSpPr>
          <p:nvPr/>
        </p:nvSpPr>
        <p:spPr bwMode="auto">
          <a:xfrm>
            <a:off x="5795963" y="3860800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</a:p>
        </p:txBody>
      </p:sp>
      <p:sp>
        <p:nvSpPr>
          <p:cNvPr id="86091" name="Text Box 75"/>
          <p:cNvSpPr txBox="1">
            <a:spLocks noChangeArrowheads="1"/>
          </p:cNvSpPr>
          <p:nvPr/>
        </p:nvSpPr>
        <p:spPr bwMode="auto">
          <a:xfrm>
            <a:off x="1835150" y="4221163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86092" name="Text Box 76"/>
          <p:cNvSpPr txBox="1">
            <a:spLocks noChangeArrowheads="1"/>
          </p:cNvSpPr>
          <p:nvPr/>
        </p:nvSpPr>
        <p:spPr bwMode="auto">
          <a:xfrm>
            <a:off x="2266950" y="4221163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86093" name="Text Box 77"/>
          <p:cNvSpPr txBox="1">
            <a:spLocks noChangeArrowheads="1"/>
          </p:cNvSpPr>
          <p:nvPr/>
        </p:nvSpPr>
        <p:spPr bwMode="auto">
          <a:xfrm>
            <a:off x="2700338" y="4221163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  <p:sp>
        <p:nvSpPr>
          <p:cNvPr id="86094" name="Text Box 78"/>
          <p:cNvSpPr txBox="1">
            <a:spLocks noChangeArrowheads="1"/>
          </p:cNvSpPr>
          <p:nvPr/>
        </p:nvSpPr>
        <p:spPr bwMode="auto">
          <a:xfrm>
            <a:off x="3132138" y="4221163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86095" name="Text Box 79"/>
          <p:cNvSpPr txBox="1">
            <a:spLocks noChangeArrowheads="1"/>
          </p:cNvSpPr>
          <p:nvPr/>
        </p:nvSpPr>
        <p:spPr bwMode="auto">
          <a:xfrm>
            <a:off x="3563938" y="4221163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86096" name="Text Box 80"/>
          <p:cNvSpPr txBox="1">
            <a:spLocks noChangeArrowheads="1"/>
          </p:cNvSpPr>
          <p:nvPr/>
        </p:nvSpPr>
        <p:spPr bwMode="auto">
          <a:xfrm>
            <a:off x="3995738" y="4221163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</a:p>
        </p:txBody>
      </p:sp>
      <p:sp>
        <p:nvSpPr>
          <p:cNvPr id="86097" name="Text Box 81"/>
          <p:cNvSpPr txBox="1">
            <a:spLocks noChangeArrowheads="1"/>
          </p:cNvSpPr>
          <p:nvPr/>
        </p:nvSpPr>
        <p:spPr bwMode="auto">
          <a:xfrm>
            <a:off x="1835150" y="4581525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86098" name="Text Box 82"/>
          <p:cNvSpPr txBox="1">
            <a:spLocks noChangeArrowheads="1"/>
          </p:cNvSpPr>
          <p:nvPr/>
        </p:nvSpPr>
        <p:spPr bwMode="auto">
          <a:xfrm>
            <a:off x="2266950" y="4581525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86099" name="Text Box 83"/>
          <p:cNvSpPr txBox="1">
            <a:spLocks noChangeArrowheads="1"/>
          </p:cNvSpPr>
          <p:nvPr/>
        </p:nvSpPr>
        <p:spPr bwMode="auto">
          <a:xfrm>
            <a:off x="2700338" y="4581525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  <p:sp>
        <p:nvSpPr>
          <p:cNvPr id="86100" name="Text Box 84"/>
          <p:cNvSpPr txBox="1">
            <a:spLocks noChangeArrowheads="1"/>
          </p:cNvSpPr>
          <p:nvPr/>
        </p:nvSpPr>
        <p:spPr bwMode="auto">
          <a:xfrm>
            <a:off x="3132138" y="4581525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86101" name="Text Box 85"/>
          <p:cNvSpPr txBox="1">
            <a:spLocks noChangeArrowheads="1"/>
          </p:cNvSpPr>
          <p:nvPr/>
        </p:nvSpPr>
        <p:spPr bwMode="auto">
          <a:xfrm>
            <a:off x="3563938" y="4581525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86102" name="Text Box 86"/>
          <p:cNvSpPr txBox="1">
            <a:spLocks noChangeArrowheads="1"/>
          </p:cNvSpPr>
          <p:nvPr/>
        </p:nvSpPr>
        <p:spPr bwMode="auto">
          <a:xfrm>
            <a:off x="3995738" y="4581525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</a:p>
        </p:txBody>
      </p:sp>
      <p:sp>
        <p:nvSpPr>
          <p:cNvPr id="86103" name="Text Box 87"/>
          <p:cNvSpPr txBox="1">
            <a:spLocks noChangeArrowheads="1"/>
          </p:cNvSpPr>
          <p:nvPr/>
        </p:nvSpPr>
        <p:spPr bwMode="auto">
          <a:xfrm>
            <a:off x="4427538" y="4581525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</a:t>
            </a:r>
          </a:p>
        </p:txBody>
      </p:sp>
      <p:sp>
        <p:nvSpPr>
          <p:cNvPr id="86104" name="Text Box 88"/>
          <p:cNvSpPr txBox="1">
            <a:spLocks noChangeArrowheads="1"/>
          </p:cNvSpPr>
          <p:nvPr/>
        </p:nvSpPr>
        <p:spPr bwMode="auto">
          <a:xfrm>
            <a:off x="1835150" y="4941888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86105" name="Text Box 89"/>
          <p:cNvSpPr txBox="1">
            <a:spLocks noChangeArrowheads="1"/>
          </p:cNvSpPr>
          <p:nvPr/>
        </p:nvSpPr>
        <p:spPr bwMode="auto">
          <a:xfrm>
            <a:off x="2266950" y="4941888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86106" name="Text Box 90"/>
          <p:cNvSpPr txBox="1">
            <a:spLocks noChangeArrowheads="1"/>
          </p:cNvSpPr>
          <p:nvPr/>
        </p:nvSpPr>
        <p:spPr bwMode="auto">
          <a:xfrm>
            <a:off x="2700338" y="494188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  <p:sp>
        <p:nvSpPr>
          <p:cNvPr id="86107" name="Text Box 91"/>
          <p:cNvSpPr txBox="1">
            <a:spLocks noChangeArrowheads="1"/>
          </p:cNvSpPr>
          <p:nvPr/>
        </p:nvSpPr>
        <p:spPr bwMode="auto">
          <a:xfrm>
            <a:off x="3132138" y="494188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86108" name="Text Box 92"/>
          <p:cNvSpPr txBox="1">
            <a:spLocks noChangeArrowheads="1"/>
          </p:cNvSpPr>
          <p:nvPr/>
        </p:nvSpPr>
        <p:spPr bwMode="auto">
          <a:xfrm>
            <a:off x="3563938" y="494188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86109" name="Text Box 93"/>
          <p:cNvSpPr txBox="1">
            <a:spLocks noChangeArrowheads="1"/>
          </p:cNvSpPr>
          <p:nvPr/>
        </p:nvSpPr>
        <p:spPr bwMode="auto">
          <a:xfrm>
            <a:off x="3995738" y="494188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</a:p>
        </p:txBody>
      </p:sp>
      <p:sp>
        <p:nvSpPr>
          <p:cNvPr id="86110" name="Text Box 94"/>
          <p:cNvSpPr txBox="1">
            <a:spLocks noChangeArrowheads="1"/>
          </p:cNvSpPr>
          <p:nvPr/>
        </p:nvSpPr>
        <p:spPr bwMode="auto">
          <a:xfrm>
            <a:off x="4427538" y="494188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</a:t>
            </a:r>
          </a:p>
        </p:txBody>
      </p:sp>
      <p:sp>
        <p:nvSpPr>
          <p:cNvPr id="86111" name="Text Box 95"/>
          <p:cNvSpPr txBox="1">
            <a:spLocks noChangeArrowheads="1"/>
          </p:cNvSpPr>
          <p:nvPr/>
        </p:nvSpPr>
        <p:spPr bwMode="auto">
          <a:xfrm>
            <a:off x="4859338" y="494188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</a:p>
        </p:txBody>
      </p:sp>
      <p:sp>
        <p:nvSpPr>
          <p:cNvPr id="86112" name="Text Box 96"/>
          <p:cNvSpPr txBox="1">
            <a:spLocks noChangeArrowheads="1"/>
          </p:cNvSpPr>
          <p:nvPr/>
        </p:nvSpPr>
        <p:spPr bwMode="auto">
          <a:xfrm>
            <a:off x="1835150" y="5373688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86113" name="Text Box 97"/>
          <p:cNvSpPr txBox="1">
            <a:spLocks noChangeArrowheads="1"/>
          </p:cNvSpPr>
          <p:nvPr/>
        </p:nvSpPr>
        <p:spPr bwMode="auto">
          <a:xfrm>
            <a:off x="2266950" y="5373688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86114" name="Text Box 98"/>
          <p:cNvSpPr txBox="1">
            <a:spLocks noChangeArrowheads="1"/>
          </p:cNvSpPr>
          <p:nvPr/>
        </p:nvSpPr>
        <p:spPr bwMode="auto">
          <a:xfrm>
            <a:off x="2700338" y="537368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  <p:sp>
        <p:nvSpPr>
          <p:cNvPr id="86115" name="Text Box 99"/>
          <p:cNvSpPr txBox="1">
            <a:spLocks noChangeArrowheads="1"/>
          </p:cNvSpPr>
          <p:nvPr/>
        </p:nvSpPr>
        <p:spPr bwMode="auto">
          <a:xfrm>
            <a:off x="3132138" y="537368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86116" name="Text Box 100"/>
          <p:cNvSpPr txBox="1">
            <a:spLocks noChangeArrowheads="1"/>
          </p:cNvSpPr>
          <p:nvPr/>
        </p:nvSpPr>
        <p:spPr bwMode="auto">
          <a:xfrm>
            <a:off x="3563938" y="537368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86117" name="Text Box 101"/>
          <p:cNvSpPr txBox="1">
            <a:spLocks noChangeArrowheads="1"/>
          </p:cNvSpPr>
          <p:nvPr/>
        </p:nvSpPr>
        <p:spPr bwMode="auto">
          <a:xfrm>
            <a:off x="3995738" y="537368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</a:p>
        </p:txBody>
      </p:sp>
      <p:sp>
        <p:nvSpPr>
          <p:cNvPr id="86118" name="Text Box 102"/>
          <p:cNvSpPr txBox="1">
            <a:spLocks noChangeArrowheads="1"/>
          </p:cNvSpPr>
          <p:nvPr/>
        </p:nvSpPr>
        <p:spPr bwMode="auto">
          <a:xfrm>
            <a:off x="4427538" y="537368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</a:t>
            </a:r>
          </a:p>
        </p:txBody>
      </p:sp>
      <p:sp>
        <p:nvSpPr>
          <p:cNvPr id="86119" name="Text Box 103"/>
          <p:cNvSpPr txBox="1">
            <a:spLocks noChangeArrowheads="1"/>
          </p:cNvSpPr>
          <p:nvPr/>
        </p:nvSpPr>
        <p:spPr bwMode="auto">
          <a:xfrm>
            <a:off x="4859338" y="537368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</a:p>
        </p:txBody>
      </p:sp>
      <p:sp>
        <p:nvSpPr>
          <p:cNvPr id="86120" name="Text Box 104"/>
          <p:cNvSpPr txBox="1">
            <a:spLocks noChangeArrowheads="1"/>
          </p:cNvSpPr>
          <p:nvPr/>
        </p:nvSpPr>
        <p:spPr bwMode="auto">
          <a:xfrm>
            <a:off x="5364163" y="5373688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86121" name="Text Box 105"/>
          <p:cNvSpPr txBox="1">
            <a:spLocks noChangeArrowheads="1"/>
          </p:cNvSpPr>
          <p:nvPr/>
        </p:nvSpPr>
        <p:spPr bwMode="auto">
          <a:xfrm>
            <a:off x="1835150" y="5734050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86122" name="Text Box 106"/>
          <p:cNvSpPr txBox="1">
            <a:spLocks noChangeArrowheads="1"/>
          </p:cNvSpPr>
          <p:nvPr/>
        </p:nvSpPr>
        <p:spPr bwMode="auto">
          <a:xfrm>
            <a:off x="2266950" y="5734050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86123" name="Text Box 107"/>
          <p:cNvSpPr txBox="1">
            <a:spLocks noChangeArrowheads="1"/>
          </p:cNvSpPr>
          <p:nvPr/>
        </p:nvSpPr>
        <p:spPr bwMode="auto">
          <a:xfrm>
            <a:off x="3995738" y="5734050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</a:p>
        </p:txBody>
      </p:sp>
      <p:sp>
        <p:nvSpPr>
          <p:cNvPr id="86124" name="Text Box 108"/>
          <p:cNvSpPr txBox="1">
            <a:spLocks noChangeArrowheads="1"/>
          </p:cNvSpPr>
          <p:nvPr/>
        </p:nvSpPr>
        <p:spPr bwMode="auto">
          <a:xfrm>
            <a:off x="3563938" y="5734050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86125" name="Text Box 109"/>
          <p:cNvSpPr txBox="1">
            <a:spLocks noChangeArrowheads="1"/>
          </p:cNvSpPr>
          <p:nvPr/>
        </p:nvSpPr>
        <p:spPr bwMode="auto">
          <a:xfrm>
            <a:off x="4427538" y="5734050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</a:t>
            </a:r>
          </a:p>
        </p:txBody>
      </p:sp>
      <p:sp>
        <p:nvSpPr>
          <p:cNvPr id="86126" name="Text Box 110"/>
          <p:cNvSpPr txBox="1">
            <a:spLocks noChangeArrowheads="1"/>
          </p:cNvSpPr>
          <p:nvPr/>
        </p:nvSpPr>
        <p:spPr bwMode="auto">
          <a:xfrm>
            <a:off x="3132138" y="5734050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86127" name="Text Box 111"/>
          <p:cNvSpPr txBox="1">
            <a:spLocks noChangeArrowheads="1"/>
          </p:cNvSpPr>
          <p:nvPr/>
        </p:nvSpPr>
        <p:spPr bwMode="auto">
          <a:xfrm>
            <a:off x="2700338" y="5734050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  <p:sp>
        <p:nvSpPr>
          <p:cNvPr id="86128" name="Text Box 112"/>
          <p:cNvSpPr txBox="1">
            <a:spLocks noChangeArrowheads="1"/>
          </p:cNvSpPr>
          <p:nvPr/>
        </p:nvSpPr>
        <p:spPr bwMode="auto">
          <a:xfrm>
            <a:off x="4859338" y="5734050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</a:p>
        </p:txBody>
      </p:sp>
      <p:sp>
        <p:nvSpPr>
          <p:cNvPr id="86129" name="Text Box 113"/>
          <p:cNvSpPr txBox="1">
            <a:spLocks noChangeArrowheads="1"/>
          </p:cNvSpPr>
          <p:nvPr/>
        </p:nvSpPr>
        <p:spPr bwMode="auto">
          <a:xfrm>
            <a:off x="5867400" y="5734050"/>
            <a:ext cx="360363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11</a:t>
            </a:r>
          </a:p>
        </p:txBody>
      </p:sp>
      <p:sp>
        <p:nvSpPr>
          <p:cNvPr id="86130" name="Text Box 114"/>
          <p:cNvSpPr txBox="1">
            <a:spLocks noChangeArrowheads="1"/>
          </p:cNvSpPr>
          <p:nvPr/>
        </p:nvSpPr>
        <p:spPr bwMode="auto">
          <a:xfrm>
            <a:off x="5364163" y="5734050"/>
            <a:ext cx="360362" cy="238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86131" name="Text Box 115"/>
          <p:cNvSpPr txBox="1">
            <a:spLocks noChangeArrowheads="1"/>
          </p:cNvSpPr>
          <p:nvPr/>
        </p:nvSpPr>
        <p:spPr bwMode="auto">
          <a:xfrm>
            <a:off x="4427538" y="4221163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</a:p>
        </p:txBody>
      </p:sp>
      <p:sp>
        <p:nvSpPr>
          <p:cNvPr id="86132" name="Text Box 116"/>
          <p:cNvSpPr txBox="1">
            <a:spLocks noChangeArrowheads="1"/>
          </p:cNvSpPr>
          <p:nvPr/>
        </p:nvSpPr>
        <p:spPr bwMode="auto">
          <a:xfrm>
            <a:off x="4932363" y="4221163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9</a:t>
            </a:r>
          </a:p>
        </p:txBody>
      </p:sp>
      <p:sp>
        <p:nvSpPr>
          <p:cNvPr id="86133" name="Text Box 117"/>
          <p:cNvSpPr txBox="1">
            <a:spLocks noChangeArrowheads="1"/>
          </p:cNvSpPr>
          <p:nvPr/>
        </p:nvSpPr>
        <p:spPr bwMode="auto">
          <a:xfrm>
            <a:off x="5795963" y="4221163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</a:p>
        </p:txBody>
      </p:sp>
      <p:sp>
        <p:nvSpPr>
          <p:cNvPr id="86134" name="Text Box 118"/>
          <p:cNvSpPr txBox="1">
            <a:spLocks noChangeArrowheads="1"/>
          </p:cNvSpPr>
          <p:nvPr/>
        </p:nvSpPr>
        <p:spPr bwMode="auto">
          <a:xfrm>
            <a:off x="5364163" y="4221163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</a:p>
        </p:txBody>
      </p:sp>
      <p:sp>
        <p:nvSpPr>
          <p:cNvPr id="86135" name="Text Box 119"/>
          <p:cNvSpPr txBox="1">
            <a:spLocks noChangeArrowheads="1"/>
          </p:cNvSpPr>
          <p:nvPr/>
        </p:nvSpPr>
        <p:spPr bwMode="auto">
          <a:xfrm>
            <a:off x="5795963" y="4581525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</a:p>
        </p:txBody>
      </p:sp>
      <p:sp>
        <p:nvSpPr>
          <p:cNvPr id="86136" name="Text Box 120"/>
          <p:cNvSpPr txBox="1">
            <a:spLocks noChangeArrowheads="1"/>
          </p:cNvSpPr>
          <p:nvPr/>
        </p:nvSpPr>
        <p:spPr bwMode="auto">
          <a:xfrm>
            <a:off x="5364163" y="4581525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</a:p>
        </p:txBody>
      </p:sp>
      <p:sp>
        <p:nvSpPr>
          <p:cNvPr id="86137" name="Text Box 121"/>
          <p:cNvSpPr txBox="1">
            <a:spLocks noChangeArrowheads="1"/>
          </p:cNvSpPr>
          <p:nvPr/>
        </p:nvSpPr>
        <p:spPr bwMode="auto">
          <a:xfrm>
            <a:off x="4859338" y="4581525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9</a:t>
            </a:r>
          </a:p>
        </p:txBody>
      </p:sp>
      <p:sp>
        <p:nvSpPr>
          <p:cNvPr id="86138" name="Text Box 122"/>
          <p:cNvSpPr txBox="1">
            <a:spLocks noChangeArrowheads="1"/>
          </p:cNvSpPr>
          <p:nvPr/>
        </p:nvSpPr>
        <p:spPr bwMode="auto">
          <a:xfrm>
            <a:off x="5795963" y="4941888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</a:p>
        </p:txBody>
      </p:sp>
      <p:sp>
        <p:nvSpPr>
          <p:cNvPr id="86139" name="Text Box 123"/>
          <p:cNvSpPr txBox="1">
            <a:spLocks noChangeArrowheads="1"/>
          </p:cNvSpPr>
          <p:nvPr/>
        </p:nvSpPr>
        <p:spPr bwMode="auto">
          <a:xfrm>
            <a:off x="5364163" y="4941888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</a:p>
        </p:txBody>
      </p:sp>
      <p:sp>
        <p:nvSpPr>
          <p:cNvPr id="86140" name="Text Box 124"/>
          <p:cNvSpPr txBox="1">
            <a:spLocks noChangeArrowheads="1"/>
          </p:cNvSpPr>
          <p:nvPr/>
        </p:nvSpPr>
        <p:spPr bwMode="auto">
          <a:xfrm>
            <a:off x="5867400" y="5373688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</a:p>
        </p:txBody>
      </p:sp>
      <p:sp>
        <p:nvSpPr>
          <p:cNvPr id="86141" name="Text Box 125"/>
          <p:cNvSpPr txBox="1">
            <a:spLocks noChangeArrowheads="1"/>
          </p:cNvSpPr>
          <p:nvPr/>
        </p:nvSpPr>
        <p:spPr bwMode="auto">
          <a:xfrm>
            <a:off x="6143625" y="785813"/>
            <a:ext cx="358775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900" b="1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800" name="Text Box 126"/>
          <p:cNvSpPr txBox="1">
            <a:spLocks noChangeArrowheads="1"/>
          </p:cNvSpPr>
          <p:nvPr/>
        </p:nvSpPr>
        <p:spPr bwMode="auto">
          <a:xfrm>
            <a:off x="6511925" y="714375"/>
            <a:ext cx="2632075" cy="646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rgbClr val="C00000"/>
                </a:solidFill>
                <a:latin typeface="Constantia" pitchFamily="18" charset="0"/>
              </a:rPr>
              <a:t>-  продолжение обучения по ФГОС, введенного по мере готовности</a:t>
            </a:r>
          </a:p>
        </p:txBody>
      </p:sp>
      <p:sp>
        <p:nvSpPr>
          <p:cNvPr id="28801" name="Прямоугольник 127"/>
          <p:cNvSpPr>
            <a:spLocks noChangeArrowheads="1"/>
          </p:cNvSpPr>
          <p:nvPr/>
        </p:nvSpPr>
        <p:spPr bwMode="auto">
          <a:xfrm>
            <a:off x="0" y="0"/>
            <a:ext cx="90011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 b="1">
                <a:solidFill>
                  <a:srgbClr val="C00000"/>
                </a:solidFill>
                <a:latin typeface="Constantia" pitchFamily="18" charset="0"/>
              </a:rPr>
              <a:t>Введение федерального государственного </a:t>
            </a:r>
          </a:p>
          <a:p>
            <a:pPr algn="ctr"/>
            <a:r>
              <a:rPr lang="ru-RU" sz="2400" b="1">
                <a:solidFill>
                  <a:srgbClr val="C00000"/>
                </a:solidFill>
                <a:latin typeface="Constantia" pitchFamily="18" charset="0"/>
              </a:rPr>
              <a:t>стандарта общего образования</a:t>
            </a:r>
          </a:p>
          <a:p>
            <a:pPr algn="ctr"/>
            <a:endParaRPr lang="ru-RU" sz="2400" b="1">
              <a:solidFill>
                <a:srgbClr val="C00000"/>
              </a:solidFill>
              <a:latin typeface="Constantia" pitchFamily="18" charset="0"/>
            </a:endParaRPr>
          </a:p>
          <a:p>
            <a:pPr algn="ctr"/>
            <a:endParaRPr lang="ru-RU" sz="2400" b="1">
              <a:solidFill>
                <a:srgbClr val="C0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составлении рабочей программы учителя учитываются: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2800" smtClean="0"/>
              <a:t>особенности образовательной политики общеобразовательного учреждения;</a:t>
            </a:r>
          </a:p>
          <a:p>
            <a:r>
              <a:rPr lang="ru-RU" sz="2800" smtClean="0"/>
              <a:t>статус общеобразовательного учреждения (тип и вид);</a:t>
            </a:r>
          </a:p>
          <a:p>
            <a:r>
              <a:rPr lang="ru-RU" sz="2800" smtClean="0"/>
              <a:t>образовательные потребности и запросы обучающихся;</a:t>
            </a:r>
          </a:p>
          <a:p>
            <a:r>
              <a:rPr lang="ru-RU" sz="2800" smtClean="0"/>
              <a:t>особенности контингента обучающихся;</a:t>
            </a:r>
          </a:p>
          <a:p>
            <a:r>
              <a:rPr lang="ru-RU" sz="2800" smtClean="0"/>
              <a:t>авторский замысел педагога.</a:t>
            </a:r>
          </a:p>
          <a:p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Составитель рабочей программы имеет право: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59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500688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2000" smtClean="0"/>
              <a:t>расширить перечень изучаемых тем, понятий в пределах учебной нагрузки;</a:t>
            </a:r>
          </a:p>
          <a:p>
            <a:r>
              <a:rPr lang="ru-RU" sz="2000" smtClean="0"/>
              <a:t>раскрывать содержание разделов, тем, обозначенных в ФГОС и примерной ООП; </a:t>
            </a:r>
          </a:p>
          <a:p>
            <a:r>
              <a:rPr lang="ru-RU" sz="2000" smtClean="0"/>
              <a:t>конкретизировать и детализировать темы; </a:t>
            </a:r>
          </a:p>
          <a:p>
            <a:r>
              <a:rPr lang="ru-RU" sz="2000" smtClean="0"/>
              <a:t>устанавливать последовательность изучения учебного материала;</a:t>
            </a:r>
          </a:p>
          <a:p>
            <a:r>
              <a:rPr lang="ru-RU" sz="2000" smtClean="0"/>
              <a:t> распределять учебный материал по годам обучения; </a:t>
            </a:r>
          </a:p>
          <a:p>
            <a:r>
              <a:rPr lang="ru-RU" sz="2000" smtClean="0"/>
              <a:t>распределять время, отведенное на изучение курса, между разделами и темами по их дидактической значимости, а также исходя из материально-технических ресурсов ОУ; </a:t>
            </a:r>
          </a:p>
          <a:p>
            <a:r>
              <a:rPr lang="ru-RU" sz="2000" smtClean="0"/>
              <a:t>конкретизировать требования к результатам освоения основной образовательной программы обучающимися; </a:t>
            </a:r>
          </a:p>
          <a:p>
            <a:r>
              <a:rPr lang="ru-RU" sz="2000" smtClean="0"/>
              <a:t>включать материал регионального компонента по предмету; </a:t>
            </a:r>
          </a:p>
          <a:p>
            <a:r>
              <a:rPr lang="ru-RU" sz="2000" smtClean="0"/>
              <a:t>выбирать, исходя из стоящих перед предметом задач, методики и технологии обучения и контроля уровня подготовленности обучающихся.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9" descr="блокнот"/>
          <p:cNvPicPr>
            <a:picLocks noChangeAspect="1" noChangeArrowheads="1"/>
          </p:cNvPicPr>
          <p:nvPr/>
        </p:nvPicPr>
        <p:blipFill>
          <a:blip r:embed="rId2" cstate="print"/>
          <a:srcRect t="10023" r="8333" b="5533"/>
          <a:stretch>
            <a:fillRect/>
          </a:stretch>
        </p:blipFill>
        <p:spPr bwMode="auto">
          <a:xfrm>
            <a:off x="2209800" y="0"/>
            <a:ext cx="6934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0" y="3078163"/>
            <a:ext cx="2700338" cy="3779837"/>
            <a:chOff x="624" y="1392"/>
            <a:chExt cx="1678" cy="2490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624" y="1392"/>
              <a:ext cx="1678" cy="2208"/>
              <a:chOff x="624" y="1392"/>
              <a:chExt cx="1728" cy="2208"/>
            </a:xfrm>
          </p:grpSpPr>
          <p:sp>
            <p:nvSpPr>
              <p:cNvPr id="46097" name="Rectangle 21"/>
              <p:cNvSpPr>
                <a:spLocks noChangeArrowheads="1"/>
              </p:cNvSpPr>
              <p:nvPr/>
            </p:nvSpPr>
            <p:spPr bwMode="auto">
              <a:xfrm>
                <a:off x="624" y="1392"/>
                <a:ext cx="1536" cy="2016"/>
              </a:xfrm>
              <a:prstGeom prst="rect">
                <a:avLst/>
              </a:prstGeom>
              <a:gradFill rotWithShape="0">
                <a:gsLst>
                  <a:gs pos="0">
                    <a:srgbClr val="FFFFE9"/>
                  </a:gs>
                  <a:gs pos="100000">
                    <a:srgbClr val="C2C2B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2400"/>
              </a:p>
            </p:txBody>
          </p:sp>
          <p:sp>
            <p:nvSpPr>
              <p:cNvPr id="46098" name="Rectangle 22"/>
              <p:cNvSpPr>
                <a:spLocks noChangeArrowheads="1"/>
              </p:cNvSpPr>
              <p:nvPr/>
            </p:nvSpPr>
            <p:spPr bwMode="auto">
              <a:xfrm>
                <a:off x="720" y="1488"/>
                <a:ext cx="1536" cy="2016"/>
              </a:xfrm>
              <a:prstGeom prst="rect">
                <a:avLst/>
              </a:prstGeom>
              <a:gradFill rotWithShape="0">
                <a:gsLst>
                  <a:gs pos="0">
                    <a:srgbClr val="FFFFE9"/>
                  </a:gs>
                  <a:gs pos="100000">
                    <a:srgbClr val="C2C2B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2400"/>
              </a:p>
            </p:txBody>
          </p:sp>
          <p:sp>
            <p:nvSpPr>
              <p:cNvPr id="46099" name="Rectangle 23"/>
              <p:cNvSpPr>
                <a:spLocks noChangeArrowheads="1"/>
              </p:cNvSpPr>
              <p:nvPr/>
            </p:nvSpPr>
            <p:spPr bwMode="auto">
              <a:xfrm>
                <a:off x="816" y="1584"/>
                <a:ext cx="1536" cy="2016"/>
              </a:xfrm>
              <a:prstGeom prst="rect">
                <a:avLst/>
              </a:prstGeom>
              <a:gradFill rotWithShape="0">
                <a:gsLst>
                  <a:gs pos="0">
                    <a:srgbClr val="FFFFE9"/>
                  </a:gs>
                  <a:gs pos="100000">
                    <a:srgbClr val="C2C2B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2400"/>
              </a:p>
            </p:txBody>
          </p:sp>
        </p:grpSp>
        <p:sp>
          <p:nvSpPr>
            <p:cNvPr id="46096" name="Text Box 5"/>
            <p:cNvSpPr txBox="1">
              <a:spLocks noChangeArrowheads="1"/>
            </p:cNvSpPr>
            <p:nvPr/>
          </p:nvSpPr>
          <p:spPr bwMode="auto">
            <a:xfrm>
              <a:off x="816" y="1632"/>
              <a:ext cx="1467" cy="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>
                  <a:solidFill>
                    <a:srgbClr val="002060"/>
                  </a:solidFill>
                  <a:latin typeface="Arial Black" pitchFamily="34" charset="0"/>
                </a:rPr>
                <a:t>Рабочая программа учебного предмета</a:t>
              </a:r>
              <a:r>
                <a:rPr lang="ru-RU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 это совокуп-ность учебно-методической документации:</a:t>
              </a:r>
            </a:p>
            <a:p>
              <a:pPr algn="ctr"/>
              <a:endParaRPr lang="ru-RU" sz="2400" b="1">
                <a:solidFill>
                  <a:srgbClr val="FF0000"/>
                </a:solidFill>
              </a:endParaRPr>
            </a:p>
          </p:txBody>
        </p:sp>
      </p:grpSp>
      <p:sp>
        <p:nvSpPr>
          <p:cNvPr id="46084" name="AutoShape 37"/>
          <p:cNvSpPr>
            <a:spLocks noChangeArrowheads="1"/>
          </p:cNvSpPr>
          <p:nvPr/>
        </p:nvSpPr>
        <p:spPr bwMode="auto">
          <a:xfrm>
            <a:off x="3786188" y="142875"/>
            <a:ext cx="5105400" cy="1268413"/>
          </a:xfrm>
          <a:prstGeom prst="wedgeRectCallout">
            <a:avLst>
              <a:gd name="adj1" fmla="val -71861"/>
              <a:gd name="adj2" fmla="val 394931"/>
            </a:avLst>
          </a:prstGeom>
          <a:gradFill rotWithShape="0">
            <a:gsLst>
              <a:gs pos="0">
                <a:srgbClr val="DCDCC6"/>
              </a:gs>
              <a:gs pos="50000">
                <a:srgbClr val="FFFFE5"/>
              </a:gs>
              <a:gs pos="100000">
                <a:srgbClr val="DCDCC6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записка,  </a:t>
            </a:r>
          </a:p>
        </p:txBody>
      </p:sp>
      <p:sp>
        <p:nvSpPr>
          <p:cNvPr id="46085" name="AutoShape 38"/>
          <p:cNvSpPr>
            <a:spLocks noChangeArrowheads="1"/>
          </p:cNvSpPr>
          <p:nvPr/>
        </p:nvSpPr>
        <p:spPr bwMode="auto">
          <a:xfrm>
            <a:off x="3714750" y="1643063"/>
            <a:ext cx="5105400" cy="1295400"/>
          </a:xfrm>
          <a:prstGeom prst="wedgeRectCallout">
            <a:avLst>
              <a:gd name="adj1" fmla="val -69653"/>
              <a:gd name="adj2" fmla="val 302449"/>
            </a:avLst>
          </a:prstGeom>
          <a:gradFill rotWithShape="0">
            <a:gsLst>
              <a:gs pos="0">
                <a:srgbClr val="DCDCC6"/>
              </a:gs>
              <a:gs pos="50000">
                <a:srgbClr val="FFFFE5"/>
              </a:gs>
              <a:gs pos="100000">
                <a:srgbClr val="DCDCC6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общая характеристика учебного предмета, </a:t>
            </a:r>
          </a:p>
          <a:p>
            <a:pPr>
              <a:lnSpc>
                <a:spcPct val="90000"/>
              </a:lnSpc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описание места учебного предмета, курса</a:t>
            </a:r>
          </a:p>
          <a:p>
            <a:pPr>
              <a:lnSpc>
                <a:spcPct val="90000"/>
              </a:lnSpc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учебном плане ,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описание ценностных ориентиров,</a:t>
            </a:r>
          </a:p>
          <a:p>
            <a:pPr>
              <a:lnSpc>
                <a:spcPct val="90000"/>
              </a:lnSpc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содержания учебного предмета </a:t>
            </a:r>
          </a:p>
        </p:txBody>
      </p:sp>
      <p:sp>
        <p:nvSpPr>
          <p:cNvPr id="46086" name="AutoShape 36"/>
          <p:cNvSpPr>
            <a:spLocks noChangeArrowheads="1"/>
          </p:cNvSpPr>
          <p:nvPr/>
        </p:nvSpPr>
        <p:spPr bwMode="auto">
          <a:xfrm>
            <a:off x="3851275" y="3284538"/>
            <a:ext cx="5105400" cy="1008062"/>
          </a:xfrm>
          <a:prstGeom prst="wedgeRectCallout">
            <a:avLst>
              <a:gd name="adj1" fmla="val -73412"/>
              <a:gd name="adj2" fmla="val 221069"/>
            </a:avLst>
          </a:prstGeom>
          <a:gradFill rotWithShape="0">
            <a:gsLst>
              <a:gs pos="0">
                <a:srgbClr val="DCDCC6"/>
              </a:gs>
              <a:gs pos="50000">
                <a:srgbClr val="FFFFE5"/>
              </a:gs>
              <a:gs pos="100000">
                <a:srgbClr val="DCDCC6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endParaRPr lang="ru-RU" sz="2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результаты, </a:t>
            </a:r>
          </a:p>
          <a:p>
            <a:pPr>
              <a:lnSpc>
                <a:spcPct val="90000"/>
              </a:lnSpc>
            </a:pP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способы и формы оценки их</a:t>
            </a:r>
          </a:p>
          <a:p>
            <a:pPr>
              <a:lnSpc>
                <a:spcPct val="90000"/>
              </a:lnSpc>
            </a:pP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достижения,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endParaRPr lang="ru-RU" sz="2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3851275" y="4365625"/>
            <a:ext cx="5105400" cy="631825"/>
            <a:chOff x="2304" y="2891"/>
            <a:chExt cx="3216" cy="308"/>
          </a:xfrm>
        </p:grpSpPr>
        <p:sp>
          <p:nvSpPr>
            <p:cNvPr id="46093" name="AutoShape 35"/>
            <p:cNvSpPr>
              <a:spLocks noChangeArrowheads="1"/>
            </p:cNvSpPr>
            <p:nvPr/>
          </p:nvSpPr>
          <p:spPr bwMode="auto">
            <a:xfrm>
              <a:off x="2304" y="2891"/>
              <a:ext cx="3216" cy="240"/>
            </a:xfrm>
            <a:prstGeom prst="wedgeRectCallout">
              <a:avLst>
                <a:gd name="adj1" fmla="val -73412"/>
                <a:gd name="adj2" fmla="val 325833"/>
              </a:avLst>
            </a:prstGeom>
            <a:gradFill rotWithShape="0">
              <a:gsLst>
                <a:gs pos="0">
                  <a:srgbClr val="DCDCC6"/>
                </a:gs>
                <a:gs pos="50000">
                  <a:srgbClr val="FFFFE5"/>
                </a:gs>
                <a:gs pos="100000">
                  <a:srgbClr val="DCDCC6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buFont typeface="Wingdings" pitchFamily="2" charset="2"/>
                <a:buChar char="v"/>
              </a:pPr>
              <a:r>
                <a:rPr lang="ru-RU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календарно-тематический план, </a:t>
              </a:r>
            </a:p>
            <a:p>
              <a:pPr>
                <a:buFont typeface="Wingdings" pitchFamily="2" charset="2"/>
                <a:buChar char="v"/>
              </a:pPr>
              <a:endPara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094" name="Text Box 31"/>
            <p:cNvSpPr txBox="1">
              <a:spLocks noChangeArrowheads="1"/>
            </p:cNvSpPr>
            <p:nvPr/>
          </p:nvSpPr>
          <p:spPr bwMode="auto">
            <a:xfrm>
              <a:off x="2400" y="2908"/>
              <a:ext cx="302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2400"/>
            </a:p>
          </p:txBody>
        </p:sp>
      </p:grpSp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3708400" y="4941888"/>
            <a:ext cx="5105400" cy="1700212"/>
            <a:chOff x="2304" y="3360"/>
            <a:chExt cx="3216" cy="702"/>
          </a:xfrm>
        </p:grpSpPr>
        <p:sp>
          <p:nvSpPr>
            <p:cNvPr id="46091" name="AutoShape 11"/>
            <p:cNvSpPr>
              <a:spLocks noChangeArrowheads="1"/>
            </p:cNvSpPr>
            <p:nvPr/>
          </p:nvSpPr>
          <p:spPr bwMode="auto">
            <a:xfrm>
              <a:off x="2304" y="3390"/>
              <a:ext cx="3216" cy="672"/>
            </a:xfrm>
            <a:prstGeom prst="wedgeRectCallout">
              <a:avLst>
                <a:gd name="adj1" fmla="val -72824"/>
                <a:gd name="adj2" fmla="val 7588"/>
              </a:avLst>
            </a:prstGeom>
            <a:gradFill rotWithShape="0">
              <a:gsLst>
                <a:gs pos="0">
                  <a:srgbClr val="DCDCC6"/>
                </a:gs>
                <a:gs pos="50000">
                  <a:srgbClr val="FFFFE5"/>
                </a:gs>
                <a:gs pos="100000">
                  <a:srgbClr val="DCDCC6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2400"/>
            </a:p>
          </p:txBody>
        </p:sp>
        <p:sp>
          <p:nvSpPr>
            <p:cNvPr id="46092" name="Text Box 30"/>
            <p:cNvSpPr txBox="1">
              <a:spLocks noChangeArrowheads="1"/>
            </p:cNvSpPr>
            <p:nvPr/>
          </p:nvSpPr>
          <p:spPr bwMode="auto">
            <a:xfrm>
              <a:off x="2448" y="3360"/>
              <a:ext cx="2928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buFont typeface="Wingdings" pitchFamily="2" charset="2"/>
                <a:buChar char="v"/>
              </a:pPr>
              <a:endPara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6089" name="Прямоугольник 23"/>
          <p:cNvSpPr>
            <a:spLocks noChangeArrowheads="1"/>
          </p:cNvSpPr>
          <p:nvPr/>
        </p:nvSpPr>
        <p:spPr bwMode="auto">
          <a:xfrm>
            <a:off x="3708400" y="5229225"/>
            <a:ext cx="51117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>
              <a:buFont typeface="Wingdings" pitchFamily="2" charset="2"/>
              <a:buChar char="v"/>
              <a:tabLst>
                <a:tab pos="450850" algn="l"/>
                <a:tab pos="815975" algn="l"/>
                <a:tab pos="2163763" algn="l"/>
                <a:tab pos="4833938" algn="l"/>
              </a:tabLst>
            </a:pP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описание материально-технического, учебно-методического и информационного обеспечения образовательного процесса.</a:t>
            </a:r>
            <a:endParaRPr lang="ru-RU" sz="2000" b="1">
              <a:solidFill>
                <a:srgbClr val="FF0000"/>
              </a:solidFill>
            </a:endParaRPr>
          </a:p>
        </p:txBody>
      </p:sp>
      <p:sp>
        <p:nvSpPr>
          <p:cNvPr id="46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3455987" cy="2016125"/>
          </a:xfrm>
          <a:gradFill rotWithShape="1">
            <a:gsLst>
              <a:gs pos="0">
                <a:srgbClr val="CCFFFF"/>
              </a:gs>
              <a:gs pos="100000">
                <a:schemeClr val="bg1"/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2800" b="1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800" b="1" smtClean="0">
                <a:solidFill>
                  <a:srgbClr val="7030A0"/>
                </a:solidFill>
                <a:latin typeface="Arial Black" pitchFamily="34" charset="0"/>
              </a:rPr>
              <a:t>Структура   учебной  рабочей программы  учителя</a:t>
            </a:r>
            <a:r>
              <a:rPr lang="ru-RU" sz="2800" b="1" smtClean="0"/>
              <a:t/>
            </a:r>
            <a:br>
              <a:rPr lang="ru-RU" sz="2800" b="1" smtClean="0"/>
            </a:br>
            <a:endParaRPr lang="ru-RU" sz="2800" smtClean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3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18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5688013" cy="1196975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latin typeface="+mn-lt"/>
              </a:rPr>
              <a:t>Титульный  лист программы:</a:t>
            </a:r>
            <a:endParaRPr lang="ru-RU" sz="3600" b="1" dirty="0">
              <a:latin typeface="+mn-lt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1187450" y="1844675"/>
            <a:ext cx="7273925" cy="381635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endParaRPr lang="ru-RU" sz="2000" b="1" smtClean="0"/>
          </a:p>
        </p:txBody>
      </p:sp>
      <p:sp>
        <p:nvSpPr>
          <p:cNvPr id="47108" name="AutoShape 5"/>
          <p:cNvSpPr>
            <a:spLocks noChangeArrowheads="1"/>
          </p:cNvSpPr>
          <p:nvPr/>
        </p:nvSpPr>
        <p:spPr bwMode="auto">
          <a:xfrm>
            <a:off x="755650" y="836613"/>
            <a:ext cx="8137525" cy="6021387"/>
          </a:xfrm>
          <a:prstGeom prst="horizontalScroll">
            <a:avLst>
              <a:gd name="adj" fmla="val 8833"/>
            </a:avLst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just">
              <a:buFont typeface="Wingdings" pitchFamily="2" charset="2"/>
              <a:buChar char="§"/>
            </a:pPr>
            <a:r>
              <a:rPr lang="ru-RU" sz="2400"/>
              <a:t>полное наименование учредителя и ОУ в</a:t>
            </a:r>
          </a:p>
          <a:p>
            <a:pPr algn="just"/>
            <a:r>
              <a:rPr lang="ru-RU" sz="2400"/>
              <a:t> соответствии с уставом;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/>
              <a:t>где, когда и кем утверждена рабочая </a:t>
            </a:r>
          </a:p>
          <a:p>
            <a:pPr algn="just"/>
            <a:r>
              <a:rPr lang="ru-RU" sz="2400"/>
              <a:t>учебная программа;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/>
              <a:t>наименование учебного предмета (курса);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/>
              <a:t> указания на принадлежность рабочей </a:t>
            </a:r>
          </a:p>
          <a:p>
            <a:pPr algn="just"/>
            <a:r>
              <a:rPr lang="ru-RU" sz="2400"/>
              <a:t>учебной программы  к ступени, уровню </a:t>
            </a:r>
          </a:p>
          <a:p>
            <a:pPr algn="just"/>
            <a:r>
              <a:rPr lang="ru-RU" sz="2400"/>
              <a:t>общего образования;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/>
              <a:t>срок реализации данной программы;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/>
              <a:t>ф.и.о. учителя, составившего данную</a:t>
            </a:r>
          </a:p>
          <a:p>
            <a:pPr algn="just"/>
            <a:r>
              <a:rPr lang="ru-RU" sz="2400"/>
              <a:t> рабочую учебную программу.</a:t>
            </a:r>
          </a:p>
          <a:p>
            <a:pPr algn="just">
              <a:lnSpc>
                <a:spcPct val="90000"/>
              </a:lnSpc>
            </a:pPr>
            <a:endParaRPr lang="ru-RU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81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8132" name="Picture 2" descr="Копия screen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3" name="Прямоугольник 4"/>
          <p:cNvSpPr>
            <a:spLocks noChangeArrowheads="1"/>
          </p:cNvSpPr>
          <p:nvPr/>
        </p:nvSpPr>
        <p:spPr bwMode="auto">
          <a:xfrm>
            <a:off x="304800" y="152400"/>
            <a:ext cx="7620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002060"/>
                </a:solidFill>
                <a:latin typeface="Arial Black" pitchFamily="34" charset="0"/>
              </a:rPr>
              <a:t>Педагогическое проектирование</a:t>
            </a:r>
            <a:endParaRPr lang="ru-RU" sz="2400" u="sng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676400" y="1028700"/>
            <a:ext cx="6400800" cy="1477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rgbClr val="00206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Проектирование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- предварительная (опережающая) разработка путей (основных деталей) выявления и решения определенных  педагогических проблем, определение вариантов реализации и коррекции этих решений в образовательной  практике.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381000" y="2652713"/>
            <a:ext cx="8382000" cy="34163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ucida Sans Unicode" pitchFamily="34" charset="0"/>
                <a:cs typeface="Times New Roman" pitchFamily="18" charset="0"/>
              </a:rPr>
              <a:t>Проект: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>
                <a:solidFill>
                  <a:srgbClr val="FF0000"/>
                </a:solidFill>
                <a:ea typeface="Lucida Sans Unicode" pitchFamily="34" charset="0"/>
                <a:cs typeface="Times New Roman" pitchFamily="18" charset="0"/>
              </a:rPr>
              <a:t>направлен в будущее,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>
                <a:solidFill>
                  <a:srgbClr val="FF0000"/>
                </a:solidFill>
                <a:ea typeface="Lucida Sans Unicode" pitchFamily="34" charset="0"/>
                <a:cs typeface="Times New Roman" pitchFamily="18" charset="0"/>
              </a:rPr>
              <a:t>предполагает мысленное моделирование вариантов перспективных действий на основе анализа реального состояния образовательной системы.</a:t>
            </a:r>
            <a:endParaRPr lang="ru-RU" sz="2400" dirty="0">
              <a:solidFill>
                <a:schemeClr val="tx1"/>
              </a:solidFill>
              <a:cs typeface="Arial" pitchFamily="34" charset="0"/>
            </a:endParaRPr>
          </a:p>
          <a:p>
            <a:pPr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0000"/>
                </a:solidFill>
                <a:ea typeface="Lucida Sans Unicode" pitchFamily="34" charset="0"/>
                <a:cs typeface="Times New Roman" pitchFamily="18" charset="0"/>
              </a:rPr>
              <a:t>	</a:t>
            </a:r>
          </a:p>
          <a:p>
            <a:pPr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2060"/>
                </a:solidFill>
                <a:ea typeface="Lucida Sans Unicode" pitchFamily="34" charset="0"/>
                <a:cs typeface="Times New Roman" pitchFamily="18" charset="0"/>
              </a:rPr>
              <a:t> Результат - проект (или программа), отвечающая определенным требованиям (в нашем случае требования определяет </a:t>
            </a:r>
            <a:r>
              <a:rPr lang="ru-RU" sz="2400" i="1" dirty="0">
                <a:solidFill>
                  <a:srgbClr val="002060"/>
                </a:solidFill>
                <a:ea typeface="Lucida Sans Unicode" pitchFamily="34" charset="0"/>
                <a:cs typeface="Times New Roman" pitchFamily="18" charset="0"/>
              </a:rPr>
              <a:t>Стандарт</a:t>
            </a:r>
            <a:r>
              <a:rPr lang="ru-RU" sz="2400" dirty="0">
                <a:solidFill>
                  <a:srgbClr val="002060"/>
                </a:solidFill>
                <a:ea typeface="Lucida Sans Unicode" pitchFamily="34" charset="0"/>
                <a:cs typeface="Times New Roman" pitchFamily="18" charset="0"/>
              </a:rPr>
              <a:t>). </a:t>
            </a:r>
            <a:endParaRPr lang="ru-RU" sz="2400" dirty="0">
              <a:solidFill>
                <a:srgbClr val="002060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 animBg="1"/>
      <p:bldP spid="32770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Логико-структурная матрица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928688"/>
          <a:ext cx="8229600" cy="5697855"/>
        </p:xfrm>
        <a:graphic>
          <a:graphicData uri="http://schemas.openxmlformats.org/drawingml/2006/table">
            <a:tbl>
              <a:tblPr/>
              <a:tblGrid>
                <a:gridCol w="2543175"/>
                <a:gridCol w="2071687"/>
                <a:gridCol w="2000250"/>
                <a:gridCol w="1614488"/>
              </a:tblGrid>
              <a:tr h="600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ТЕКСТ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 ДОСТИЖЕНИЙ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ИНФОРМАЦИИ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ИЗМЕРЕНИЯ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ДОПУЩЕНИЯ И РИСКИ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Цель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Задачи: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Результаты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1.1.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1.2.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Действия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1.1.1.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1.1.2.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1.2.1.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1.2.2.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0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Ресурсы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Кадровые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Материально-технические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Финансовые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Информационные 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714500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4</a:t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Экспертиза качества рабочей предметной программы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179" name="Содержимое 2"/>
          <p:cNvSpPr>
            <a:spLocks noGrp="1"/>
          </p:cNvSpPr>
          <p:nvPr>
            <p:ph idx="1"/>
          </p:nvPr>
        </p:nvSpPr>
        <p:spPr>
          <a:xfrm>
            <a:off x="571500" y="2000250"/>
            <a:ext cx="8229600" cy="4525963"/>
          </a:xfrm>
        </p:spPr>
        <p:txBody>
          <a:bodyPr/>
          <a:lstStyle/>
          <a:p>
            <a:r>
              <a:rPr lang="ru-RU" smtClean="0">
                <a:hlinkClick r:id="rId2" action="ppaction://hlinkfile"/>
              </a:rPr>
              <a:t>экспертиза_учебной программы.</a:t>
            </a:r>
            <a:r>
              <a:rPr lang="en-US" smtClean="0">
                <a:hlinkClick r:id="rId2" action="ppaction://hlinkfile"/>
              </a:rPr>
              <a:t>doc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371600" y="0"/>
            <a:ext cx="7772400" cy="1214438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Обязательный минимум содержания образовательных программ: вариативность и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разноуровневое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обучение 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type="subTitle" idx="1"/>
          </p:nvPr>
        </p:nvSpPr>
        <p:spPr>
          <a:xfrm>
            <a:off x="0" y="1214422"/>
            <a:ext cx="9144000" cy="5643578"/>
          </a:xfr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pPr algn="just" eaLnBrk="1" hangingPunct="1"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обобщенное содержание образования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, которое каждое ОУ обязано предоставить обучающимся для обеспечения их конституционного права на получение общего образования;</a:t>
            </a:r>
          </a:p>
          <a:p>
            <a:pPr algn="just" eaLnBrk="1" hangingPunct="1"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представлен в форме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набора предметных тем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(дидактических единиц), включаемых в обязательном порядке в основные образовательные программы начального общего, основного общего, среднего (полного) общего образования;</a:t>
            </a:r>
          </a:p>
          <a:p>
            <a:pPr algn="just" eaLnBrk="1" hangingPunct="1"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включает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основные ценности и достижения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национальной и мировой культуры, фундаментальные научные идеи и факты, определяющие общие мировоззренческие позиции человека и обеспечивающие условия для социализации, интеллектуального и общекультурного развития обучающихся, формирования их социальной и функциональной грамотности;</a:t>
            </a:r>
          </a:p>
          <a:p>
            <a:pPr algn="just" eaLnBrk="1" hangingPunct="1"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обеспечивает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преемственность ступеней общего образования и учебных предметов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, представляет обучающимся возможность успешно продолжить образование на последующих ступенях (уровнях) образования;</a:t>
            </a:r>
          </a:p>
          <a:p>
            <a:pPr algn="just" eaLnBrk="1" hangingPunct="1"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не устанавливает порядок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(последовательность)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изучения предметных тем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(дидактических единиц) в рамках ступеней общего образования и не определяет нормативы учебного времени, отводимые на изучение данной дидактической единицы в рамках учебной программы;</a:t>
            </a:r>
          </a:p>
          <a:p>
            <a:pPr algn="just" eaLnBrk="1" hangingPunct="1"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представлен в двух форматах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</a:rPr>
              <a:t>обязательное содержание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(объект контроля и оценки в рамках итоговой аттестации выпускников) и 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</a:rPr>
              <a:t>вариативное содержание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, которое подлежит изучению, но не является объектом контроля и не включается в требования к уровню подготовки выпускников.</a:t>
            </a:r>
          </a:p>
          <a:p>
            <a:pPr algn="just" eaLnBrk="1" hangingPunct="1">
              <a:buFont typeface="Arial" charset="0"/>
              <a:buNone/>
              <a:defRPr/>
            </a:pPr>
            <a:endParaRPr lang="ru-RU" sz="16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1785938"/>
            <a:ext cx="7772400" cy="192881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rgbClr val="7030A0"/>
                </a:solidFill>
              </a:rPr>
              <a:t>Нормативно-правовая база образовательного стандарта. 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5363" name="Picture 3" descr="OurNewScho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4005263"/>
            <a:ext cx="3995737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4643446"/>
            <a:ext cx="7715272" cy="207170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pPr>
              <a:defRPr/>
            </a:pPr>
            <a:r>
              <a:rPr lang="ru-RU" sz="3200" b="1" kern="0" dirty="0">
                <a:solidFill>
                  <a:srgbClr val="7030A0"/>
                </a:solidFill>
                <a:latin typeface="Arial Black" pitchFamily="34" charset="0"/>
                <a:ea typeface="+mj-ea"/>
                <a:cs typeface="Aharoni" pitchFamily="2" charset="-79"/>
              </a:rPr>
              <a:t>Концепция  духовно-нравственного воспитания и развития личности гражданина России(2009г)</a:t>
            </a:r>
          </a:p>
        </p:txBody>
      </p:sp>
      <p:pic>
        <p:nvPicPr>
          <p:cNvPr id="18437" name="Picture 2" descr="Тишков, Данилюк, Кондаков - Концепция духовно-нравственного развития и воспитания личности гражданина России обложка книг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4388" y="0"/>
            <a:ext cx="3249612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3122</Words>
  <Application>Microsoft Office PowerPoint</Application>
  <PresentationFormat>Экран (4:3)</PresentationFormat>
  <Paragraphs>603</Paragraphs>
  <Slides>66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66</vt:i4>
      </vt:variant>
    </vt:vector>
  </HeadingPairs>
  <TitlesOfParts>
    <vt:vector size="67" baseType="lpstr">
      <vt:lpstr>Тема Office</vt:lpstr>
      <vt:lpstr>ПРОЕКТИРОВАНИЕ РАБОЧЕЙ ПРОГРАММЫ ПО ПРЕДМЕТУ- ФОРМИРОВАНИЕ И РАЗВИТИЯ НОВЫХ ПЛАНИРУЕМЫХ РЕЗУЛЬТАТОВ</vt:lpstr>
      <vt:lpstr>Переход на новые образовательные стандарты как одно из направлений национальной образовательной инициативы  «Наша Новая школа»: нормативно-правовая база образовательного стандарта, инновационность структуры стандартов. </vt:lpstr>
      <vt:lpstr>    Контрольные, тестовые, самостоятельные и проектные работы.    </vt:lpstr>
      <vt:lpstr>ФЕДЕРАЛЬНЫЙ ГОСУДАРСТВЕННЫЙ СТАНДАРТ ОСНОВНОГО ОБЩЕГО ОБРАЗОВАНИЯ</vt:lpstr>
      <vt:lpstr>СОПРОВОЖДЕНИЕ ФГОС ООО</vt:lpstr>
      <vt:lpstr>Слайд 6</vt:lpstr>
      <vt:lpstr>Обязательный минимум содержания образовательных программ: вариативность и разноуровневое обучение </vt:lpstr>
      <vt:lpstr>Нормативно-правовая база образовательного стандарта.  </vt:lpstr>
      <vt:lpstr>Слайд 9</vt:lpstr>
      <vt:lpstr> Национальная образовательная инициатива «Наша Новая школа» </vt:lpstr>
      <vt:lpstr>Состояние разработки и утверждения стандартов</vt:lpstr>
      <vt:lpstr>Слайд 12</vt:lpstr>
      <vt:lpstr> ФЕДЕРАЛЬНЫЙ ГОСУДАРСТВЕННЫЙ СТАНДАРТ ОСНОВНОГО ОБЩЕГО ОБРАЗОВАНИЯ </vt:lpstr>
      <vt:lpstr>СОПРОВОЖДЕНИЕ ФГОС ООО</vt:lpstr>
      <vt:lpstr>Слайд 15</vt:lpstr>
      <vt:lpstr>Главный смысл разработки ФГОС?</vt:lpstr>
      <vt:lpstr>Слайд 17</vt:lpstr>
      <vt:lpstr>Слайд 18</vt:lpstr>
      <vt:lpstr>Задание 2. Дайте характеристику ФГОС  основного общего образования</vt:lpstr>
      <vt:lpstr>Слайд 20</vt:lpstr>
      <vt:lpstr>   Предпосылки возникновения рисков введения ФГОС:   </vt:lpstr>
      <vt:lpstr>Педагогические риски, связанные с введением ФГОС:</vt:lpstr>
      <vt:lpstr>Основные трудности педагогических работников     на этапе введения ФГОС </vt:lpstr>
      <vt:lpstr>Программа учебного предмета</vt:lpstr>
      <vt:lpstr>Исходные документы для составления программ учебных предметов/курсов</vt:lpstr>
      <vt:lpstr>Исходные документы для составления программ учебных предметов/курсов</vt:lpstr>
      <vt:lpstr>ПРИМЕРНЫЙ УЧЕБНЫЙ ПЛАН  5 класс </vt:lpstr>
      <vt:lpstr>УЧЕБНЫЙ ПЛАН</vt:lpstr>
      <vt:lpstr>Программа учебного предмета - ЭТО</vt:lpstr>
      <vt:lpstr>В программе учебного предмета – целевые ориентиры конкретного ОУ</vt:lpstr>
      <vt:lpstr>Программа учебного предмета (компонент ООП)</vt:lpstr>
      <vt:lpstr>Возможные варианты  проектирования программ по предмету: </vt:lpstr>
      <vt:lpstr>Алгоритм создания программы по предмету ОУ</vt:lpstr>
      <vt:lpstr>  - введение; - цели и задачи реализации программы; - принципы и подходы к формированию программы; - описание ценностных ориентиров содержания курса; - концептуальные положения; - состав участников образовательного процесса; - заключение . </vt:lpstr>
      <vt:lpstr>Введение. </vt:lpstr>
      <vt:lpstr>Цели и задачи реализации программы.</vt:lpstr>
      <vt:lpstr>Задание №2 Определите цели и задачи ООП ООО Вашего ОУ.</vt:lpstr>
      <vt:lpstr>задач: — обеспечение соответствия основной образовательной программы требованиям Стандарта; — обеспечение преемственности начального общего, основного общего, среднего (полного) общего образования; — обеспечение доступности получения качественного основного общего образования, достижение планируемых результатов освоения основной образовательной программы основного общего образования всеми обучающимися, в том числе детьми-инвалидами и детьми с ограниченными возможностями здоровья; — установление требований к воспитанию и социализации обучающихся как части образовательной программы и соответствующему усилению воспитательного потенциала школы, обеспечению индивидуализированного психолого-педагогического сопровождения каждого обучающегося, формированию образовательного базиса, основанного не только на знаниях, но и на соответствующем культурном уровне развития личности, созданию необходимых условий для её самореализации; — обеспечение эффективного сочетания урочных и внеурочных форм организации образовательного процесса, взаимодействия всех его участников; — взаимодействие образовательного учреждения при реализации основной образовательной программы с социальными партнёрами; — выявление и развитие способностей обучающихся, в том числе одарённых детей, детей с ограниченными возможностями здоровья и инвалидов, их профессиональных склонностей через систему клубов, секций, студий и кружков, организацию общественно полезной деятельности, в том числе социальной практики, с использованием возможностей образовательных учреждений дополнительного образования детей; — организация интеллектуальных и творческих соревнований, научно-технического творчества, проектной и учебно-исследовательской деятельности; — участие обучающихся, их родителей (законных представителей), педагогических работников и общественности в проектировании и развитии внутришкольной социальной среды, школьного уклада; — включение обучающихся в процессы познания и преобразования внешкольной социальной среды (населённого пункта, района, города) для приобретения опыта реального управления и действия; — социальное и учебно-исследовательское проектирование, профессиональная ориентация обучающихся при поддержке педагогов, психологов, социальных педагогов, сотрудничестве с базовыми предприятиями, учреждениями профессионального образования, центрами профессиональной работы; — сохранение и укрепление физического, психологического и социального здоровья обучающихся, обеспечение их безопасности. </vt:lpstr>
      <vt:lpstr>Слайд 39</vt:lpstr>
      <vt:lpstr>описание ценностных ориентиров содержания учебного предмета</vt:lpstr>
      <vt:lpstr>состав участников образовательного процесса</vt:lpstr>
      <vt:lpstr>Заключение</vt:lpstr>
      <vt:lpstr>2.Общая характеристика учебного предмета, курса.</vt:lpstr>
      <vt:lpstr>3. Описание места учебного предмета, курса в учебном плане.</vt:lpstr>
      <vt:lpstr>Слайд 45</vt:lpstr>
      <vt:lpstr>Примерная ООП ООО  стр.36</vt:lpstr>
      <vt:lpstr>5. Содержание учебного предмета, курса.</vt:lpstr>
      <vt:lpstr>Примерная ООП ООО</vt:lpstr>
      <vt:lpstr>6. Тематическое планирование с определением основных видов учебной деятельности обучающихся.</vt:lpstr>
      <vt:lpstr>Авторы дают вот так:</vt:lpstr>
      <vt:lpstr>ФГОС ООО ( стр. 30)</vt:lpstr>
      <vt:lpstr>Тематическое планирование с определением основных видов учебной деятельности обучающихся.</vt:lpstr>
      <vt:lpstr>Тематическое планирование с определением основных видов учебной деятельности обучающихся.</vt:lpstr>
      <vt:lpstr>7. описание учебно-методического и материально-технического обеспечения образовательного процесса</vt:lpstr>
      <vt:lpstr> 8. планируемые результаты изучения учебного предмета, курса. </vt:lpstr>
      <vt:lpstr>Слайд 56</vt:lpstr>
      <vt:lpstr>Слайд 57</vt:lpstr>
      <vt:lpstr>Задание 3 Определите, чем отличается программа по предмету ОУ от рабочей программы учителя.</vt:lpstr>
      <vt:lpstr>Задачи рабочей программы учителя </vt:lpstr>
      <vt:lpstr>При составлении рабочей программы учителя учитываются:</vt:lpstr>
      <vt:lpstr>Составитель рабочей программы имеет право:</vt:lpstr>
      <vt:lpstr> Структура   учебной  рабочей программы  учителя </vt:lpstr>
      <vt:lpstr>Титульный  лист программы:</vt:lpstr>
      <vt:lpstr>Слайд 64</vt:lpstr>
      <vt:lpstr>Логико-структурная матрица</vt:lpstr>
      <vt:lpstr>Задание 4 Экспертиза качества рабочей предметной программы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Переход на новые образовательные стандарты как одно из направлений национальной образовательной инициативы  «Наша Новая школа»: нормативно-правовая база образовательного стандарта, инновационность структуры стандартов. </dc:title>
  <dc:creator>FuckYouBill</dc:creator>
  <cp:lastModifiedBy>uzer</cp:lastModifiedBy>
  <cp:revision>13</cp:revision>
  <dcterms:created xsi:type="dcterms:W3CDTF">2012-08-19T06:28:59Z</dcterms:created>
  <dcterms:modified xsi:type="dcterms:W3CDTF">2015-01-26T16:28:43Z</dcterms:modified>
</cp:coreProperties>
</file>